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9"/>
  </p:notesMasterIdLst>
  <p:sldIdLst>
    <p:sldId id="272" r:id="rId5"/>
    <p:sldId id="274" r:id="rId6"/>
    <p:sldId id="275" r:id="rId7"/>
    <p:sldId id="273" r:id="rId8"/>
  </p:sldIdLst>
  <p:sldSz cx="6858000" cy="9907588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DB6A84C-075E-D4C7-6F9D-1F2A2E36EF66}" v="3" dt="2025-10-16T08:49:42.4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e Guennec Sophie" userId="S::sophie.le-guennec@chuv.ch::fea3ea47-b4c0-4020-ab73-abc312ff67d7" providerId="AD" clId="Web-{8DB6A84C-075E-D4C7-6F9D-1F2A2E36EF66}"/>
    <pc:docChg chg="addSld delSld sldOrd">
      <pc:chgData name="Le Guennec Sophie" userId="S::sophie.le-guennec@chuv.ch::fea3ea47-b4c0-4020-ab73-abc312ff67d7" providerId="AD" clId="Web-{8DB6A84C-075E-D4C7-6F9D-1F2A2E36EF66}" dt="2025-10-16T08:49:42.470" v="2"/>
      <pc:docMkLst>
        <pc:docMk/>
      </pc:docMkLst>
      <pc:sldChg chg="add del ord">
        <pc:chgData name="Le Guennec Sophie" userId="S::sophie.le-guennec@chuv.ch::fea3ea47-b4c0-4020-ab73-abc312ff67d7" providerId="AD" clId="Web-{8DB6A84C-075E-D4C7-6F9D-1F2A2E36EF66}" dt="2025-10-16T08:49:42.470" v="2"/>
        <pc:sldMkLst>
          <pc:docMk/>
          <pc:sldMk cId="2679697326" sldId="27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615FB1-BA79-4639-855B-3D7E98F39934}" type="datetimeFigureOut"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0AF3A-124E-4627-9270-3CF8A9781224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3967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6E59CC-64DA-D745-1D72-4F55122EC1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6627588-E30D-E12D-F8BA-1AAC42CAEC9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360613" y="1143000"/>
            <a:ext cx="2136775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EA84F87-771A-4184-258C-2B072D46C14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1. Ensure sufficient senior supervision.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4BC0FD-96D9-E7AC-2FC8-24DD73460EB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215AEB-C5A4-F44B-904F-E565FABB109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3375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78A9DC-664B-48FA-3193-6307E6F47D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4DCB35E-6F79-897D-02AF-CCAE00785BD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360613" y="1143000"/>
            <a:ext cx="2136775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47D1A70-94AA-8C12-9AA2-ACEAA96D17F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GBS: Group-B streptococci</a:t>
            </a:r>
          </a:p>
          <a:p>
            <a:r>
              <a:rPr lang="en-US"/>
              <a:t>1. Ensure sufficient senior supervision.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0E44F0-2DAE-36CF-864E-2D84ECB725A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215AEB-C5A4-F44B-904F-E565FABB109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2095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8223A2-DA3B-7BD2-EF28-6C7B7EF2DA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7051A3F-5387-F50E-0061-A713EA6B3F7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360613" y="1143000"/>
            <a:ext cx="2136775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019EAA7-DEBC-2C9C-3A52-932A7376738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1. Ensure sufficient senior supervision.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B5F47F-8226-29BB-3C0C-4CF91C7A7BE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215AEB-C5A4-F44B-904F-E565FABB109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5969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6F1B4F-2D4A-FBEA-58AD-F20F59A040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AD4673B-0EFE-66E0-F554-7C6C44AF40E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360613" y="1143000"/>
            <a:ext cx="2136775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E436A82-45D2-D940-EB6C-C22DA6F0262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1. Ensure sufficient senior supervision.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D17040-8CB9-263E-3453-62EC10AE0B9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215AEB-C5A4-F44B-904F-E565FABB109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8350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05F7735-7616-C2AB-FA71-4FDA779979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FD909116-B7B8-02E9-8D07-7A1CFC5511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18FE-C86A-4D2A-A62C-C94E50E7B655}" type="datetimeFigureOut">
              <a:rPr lang="fr-CH" smtClean="0"/>
              <a:t>16.10.2025</a:t>
            </a:fld>
            <a:endParaRPr lang="fr-CH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69E3C25-B116-9CD2-57A9-5D47676256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1274750-61E1-A2FD-1E42-D71F88B09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223D9-1233-48CF-BB2D-5D4890DFCCC3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913101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451"/>
            <a:ext cx="5829300" cy="3449308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3778"/>
            <a:ext cx="5143500" cy="2392040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58C71-99BD-B245-AF7B-237E3EFE43C1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ECF01-A169-494A-AB6A-52455A6A13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066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2C739E6-D38C-B3EF-E55C-F26D384762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527488"/>
            <a:ext cx="5915025" cy="19150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020FF18-E326-EB5E-A53C-4AC5FBCC69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1488" y="2637436"/>
            <a:ext cx="5915025" cy="62862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75BB715-C49D-C2B8-AEFD-C51DC558EB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1488" y="9182867"/>
            <a:ext cx="1543050" cy="5274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0DF18FE-C86A-4D2A-A62C-C94E50E7B655}" type="datetimeFigureOut">
              <a:rPr lang="fr-CH" smtClean="0"/>
              <a:t>16.10.2025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9BB88DC-BC7E-8D1F-0264-FB851B9D06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71713" y="9182867"/>
            <a:ext cx="2314575" cy="5274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6003BDB-04C7-2A72-CCDE-151D659ED9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843463" y="9182867"/>
            <a:ext cx="1543050" cy="5274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84223D9-1233-48CF-BB2D-5D4890DFCCC3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211865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15CFE61-183A-C5E9-9F45-048E97EE8B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own Arrow 62">
            <a:extLst>
              <a:ext uri="{FF2B5EF4-FFF2-40B4-BE49-F238E27FC236}">
                <a16:creationId xmlns:a16="http://schemas.microsoft.com/office/drawing/2014/main" id="{0F083129-D08E-FCB6-0D5E-8BE3771DF1DF}"/>
              </a:ext>
            </a:extLst>
          </p:cNvPr>
          <p:cNvSpPr/>
          <p:nvPr/>
        </p:nvSpPr>
        <p:spPr>
          <a:xfrm>
            <a:off x="3245124" y="2784786"/>
            <a:ext cx="410624" cy="436527"/>
          </a:xfrm>
          <a:prstGeom prst="down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06CDBF2-D8DC-C06F-3933-4ED1E7E58C6E}"/>
              </a:ext>
            </a:extLst>
          </p:cNvPr>
          <p:cNvSpPr/>
          <p:nvPr/>
        </p:nvSpPr>
        <p:spPr>
          <a:xfrm>
            <a:off x="8615" y="751551"/>
            <a:ext cx="6849080" cy="2205146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marL="342900" indent="-342900">
              <a:buAutoNum type="romanUcPeriod"/>
            </a:pPr>
            <a:endParaRPr lang="en-US"/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99D90D4E-427E-E08F-D50E-8D012F43D642}"/>
              </a:ext>
            </a:extLst>
          </p:cNvPr>
          <p:cNvSpPr/>
          <p:nvPr/>
        </p:nvSpPr>
        <p:spPr>
          <a:xfrm>
            <a:off x="10851" y="6569402"/>
            <a:ext cx="6871997" cy="2036760"/>
          </a:xfrm>
          <a:prstGeom prst="rect">
            <a:avLst/>
          </a:prstGeom>
          <a:solidFill>
            <a:schemeClr val="tx1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r>
              <a:rPr lang="en-US" sz="1600" b="1">
                <a:solidFill>
                  <a:schemeClr val="bg1"/>
                </a:solidFill>
              </a:rPr>
              <a:t>IV</a:t>
            </a:r>
            <a:r>
              <a:rPr lang="en-US" sz="1600">
                <a:solidFill>
                  <a:schemeClr val="bg1"/>
                </a:solidFill>
              </a:rPr>
              <a:t>. Management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BD34F443-5195-A73D-0456-C7C936295D54}"/>
              </a:ext>
            </a:extLst>
          </p:cNvPr>
          <p:cNvSpPr/>
          <p:nvPr/>
        </p:nvSpPr>
        <p:spPr>
          <a:xfrm>
            <a:off x="939375" y="6941161"/>
            <a:ext cx="1621924" cy="163979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A735704-285A-CEC1-09BE-5E358B0B23B9}"/>
              </a:ext>
            </a:extLst>
          </p:cNvPr>
          <p:cNvSpPr txBox="1"/>
          <p:nvPr/>
        </p:nvSpPr>
        <p:spPr>
          <a:xfrm>
            <a:off x="-12702" y="474551"/>
            <a:ext cx="6849760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200" b="1"/>
              <a:t>Patient: Name, Surname; Date of birth; Patient identifier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E710861-D15C-A14A-5110-E742FB827A4D}"/>
              </a:ext>
            </a:extLst>
          </p:cNvPr>
          <p:cNvSpPr/>
          <p:nvPr/>
        </p:nvSpPr>
        <p:spPr>
          <a:xfrm>
            <a:off x="551" y="794"/>
            <a:ext cx="6856901" cy="433068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>
                <a:solidFill>
                  <a:schemeClr val="bg1"/>
                </a:solidFill>
              </a:rPr>
              <a:t>Sepsis Assessment Adult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6A6E1A0-2BA1-F5FE-29C6-51766652DDD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00978" y="9720"/>
            <a:ext cx="655644" cy="426360"/>
          </a:xfrm>
          <a:prstGeom prst="rect">
            <a:avLst/>
          </a:prstGeom>
        </p:spPr>
      </p:pic>
      <p:sp>
        <p:nvSpPr>
          <p:cNvPr id="25" name="Rectangle 24">
            <a:extLst>
              <a:ext uri="{FF2B5EF4-FFF2-40B4-BE49-F238E27FC236}">
                <a16:creationId xmlns:a16="http://schemas.microsoft.com/office/drawing/2014/main" id="{9FE36007-ED9F-49BF-DA24-2D73E95B4658}"/>
              </a:ext>
            </a:extLst>
          </p:cNvPr>
          <p:cNvSpPr/>
          <p:nvPr/>
        </p:nvSpPr>
        <p:spPr>
          <a:xfrm>
            <a:off x="552" y="3686761"/>
            <a:ext cx="6845747" cy="2762642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endParaRPr lang="en-US" b="1"/>
          </a:p>
          <a:p>
            <a:endParaRPr lang="en-US" sz="1800"/>
          </a:p>
        </p:txBody>
      </p:sp>
      <p:sp>
        <p:nvSpPr>
          <p:cNvPr id="27" name="Down Arrow Callout 26">
            <a:extLst>
              <a:ext uri="{FF2B5EF4-FFF2-40B4-BE49-F238E27FC236}">
                <a16:creationId xmlns:a16="http://schemas.microsoft.com/office/drawing/2014/main" id="{303B84D4-A385-11C1-44ED-9D39F76DFC12}"/>
              </a:ext>
            </a:extLst>
          </p:cNvPr>
          <p:cNvSpPr/>
          <p:nvPr/>
        </p:nvSpPr>
        <p:spPr>
          <a:xfrm>
            <a:off x="1438441" y="5579117"/>
            <a:ext cx="1315576" cy="988375"/>
          </a:xfrm>
          <a:prstGeom prst="downArrowCallout">
            <a:avLst>
              <a:gd name="adj1" fmla="val 20139"/>
              <a:gd name="adj2" fmla="val 16416"/>
              <a:gd name="adj3" fmla="val 11324"/>
              <a:gd name="adj4" fmla="val 68643"/>
            </a:avLst>
          </a:prstGeom>
          <a:solidFill>
            <a:srgbClr val="FF0000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b"/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Probable sepsis</a:t>
            </a:r>
            <a:endParaRPr lang="en-US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802382CB-FC8E-C829-85E2-50DA6652F7AB}"/>
              </a:ext>
            </a:extLst>
          </p:cNvPr>
          <p:cNvSpPr txBox="1"/>
          <p:nvPr/>
        </p:nvSpPr>
        <p:spPr>
          <a:xfrm>
            <a:off x="10853" y="5398548"/>
            <a:ext cx="1273168" cy="1046426"/>
          </a:xfrm>
          <a:prstGeom prst="rect">
            <a:avLst/>
          </a:prstGeom>
          <a:solidFill>
            <a:schemeClr val="tx1"/>
          </a:solidFill>
        </p:spPr>
        <p:txBody>
          <a:bodyPr wrap="square" lIns="91425" tIns="45713" rIns="91425" bIns="45713" rtlCol="0" anchor="t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</a:rPr>
              <a:t>Bedside </a:t>
            </a:r>
            <a:endParaRPr lang="en-US" dirty="0">
              <a:solidFill>
                <a:schemeClr val="bg1"/>
              </a:solidFill>
            </a:endParaRPr>
          </a:p>
          <a:p>
            <a:pPr marL="171450" indent="-171450">
              <a:buFont typeface="Arial"/>
              <a:buChar char="•"/>
            </a:pPr>
            <a:r>
              <a:rPr lang="en-US" sz="1000" dirty="0">
                <a:solidFill>
                  <a:schemeClr val="bg1"/>
                </a:solidFill>
              </a:rPr>
              <a:t>Organ dysfunction (GCS*, CV*, Resp*)</a:t>
            </a:r>
          </a:p>
          <a:p>
            <a:pPr marL="171450" indent="-171450">
              <a:buFont typeface="Arial"/>
              <a:buChar char="•"/>
            </a:pPr>
            <a:r>
              <a:rPr lang="en-US" sz="1000" dirty="0">
                <a:solidFill>
                  <a:schemeClr val="bg1"/>
                </a:solidFill>
              </a:rPr>
              <a:t>High-risk group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32666CC3-4A7D-F3CF-DE8D-8A9F01619CB8}"/>
              </a:ext>
            </a:extLst>
          </p:cNvPr>
          <p:cNvSpPr txBox="1"/>
          <p:nvPr/>
        </p:nvSpPr>
        <p:spPr>
          <a:xfrm>
            <a:off x="6309833" y="5595194"/>
            <a:ext cx="582244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Step down?</a:t>
            </a:r>
          </a:p>
        </p:txBody>
      </p:sp>
      <p:grpSp>
        <p:nvGrpSpPr>
          <p:cNvPr id="18" name="Groupe 17">
            <a:extLst>
              <a:ext uri="{FF2B5EF4-FFF2-40B4-BE49-F238E27FC236}">
                <a16:creationId xmlns:a16="http://schemas.microsoft.com/office/drawing/2014/main" id="{411D398D-A65D-6FF9-178B-C25EA8507D57}"/>
              </a:ext>
            </a:extLst>
          </p:cNvPr>
          <p:cNvGrpSpPr/>
          <p:nvPr/>
        </p:nvGrpSpPr>
        <p:grpSpPr>
          <a:xfrm>
            <a:off x="1697198" y="5764373"/>
            <a:ext cx="616625" cy="276999"/>
            <a:chOff x="1556234" y="4662279"/>
            <a:chExt cx="616625" cy="276999"/>
          </a:xfrm>
        </p:grpSpPr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24045E91-52A7-4C85-57D1-4A1C39D04887}"/>
                </a:ext>
              </a:extLst>
            </p:cNvPr>
            <p:cNvSpPr/>
            <p:nvPr/>
          </p:nvSpPr>
          <p:spPr>
            <a:xfrm>
              <a:off x="1556234" y="4699654"/>
              <a:ext cx="179971" cy="179971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>
                <a:solidFill>
                  <a:schemeClr val="tx1"/>
                </a:solidFill>
              </a:endParaRP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7CB81B17-307F-9EFD-7E14-D99440B71B10}"/>
                </a:ext>
              </a:extLst>
            </p:cNvPr>
            <p:cNvSpPr txBox="1"/>
            <p:nvPr/>
          </p:nvSpPr>
          <p:spPr>
            <a:xfrm>
              <a:off x="1733315" y="4662279"/>
              <a:ext cx="43954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YES</a:t>
              </a:r>
            </a:p>
          </p:txBody>
        </p:sp>
      </p:grpSp>
      <p:sp>
        <p:nvSpPr>
          <p:cNvPr id="45" name="TextBox 44">
            <a:extLst>
              <a:ext uri="{FF2B5EF4-FFF2-40B4-BE49-F238E27FC236}">
                <a16:creationId xmlns:a16="http://schemas.microsoft.com/office/drawing/2014/main" id="{7705EDF3-B9E3-C100-014B-73F0DFD267FC}"/>
              </a:ext>
            </a:extLst>
          </p:cNvPr>
          <p:cNvSpPr txBox="1"/>
          <p:nvPr/>
        </p:nvSpPr>
        <p:spPr>
          <a:xfrm>
            <a:off x="5485395" y="5649462"/>
            <a:ext cx="4427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/>
              <a:t>NO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DC9A4AA7-8953-F698-5FDD-C32C6A2BD7B4}"/>
              </a:ext>
            </a:extLst>
          </p:cNvPr>
          <p:cNvSpPr txBox="1"/>
          <p:nvPr/>
        </p:nvSpPr>
        <p:spPr>
          <a:xfrm>
            <a:off x="5253515" y="6599618"/>
            <a:ext cx="1542146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Alert senior clinician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13EF7C5F-8928-CB57-1034-EC2C45367B29}"/>
              </a:ext>
            </a:extLst>
          </p:cNvPr>
          <p:cNvSpPr/>
          <p:nvPr/>
        </p:nvSpPr>
        <p:spPr>
          <a:xfrm>
            <a:off x="3020985" y="6936420"/>
            <a:ext cx="1864227" cy="716053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693" indent="-285693">
              <a:buFont typeface="Wingdings" panose="05000000000000000000" pitchFamily="2" charset="2"/>
              <a:buChar char="§"/>
            </a:pPr>
            <a:r>
              <a:rPr lang="en-US" sz="1200" dirty="0">
                <a:solidFill>
                  <a:schemeClr val="tx1"/>
                </a:solidFill>
              </a:rPr>
              <a:t>IV access*</a:t>
            </a:r>
          </a:p>
          <a:p>
            <a:pPr marL="285693" indent="-285693">
              <a:buFont typeface="Wingdings" panose="05000000000000000000" pitchFamily="2" charset="2"/>
              <a:buChar char="§"/>
            </a:pPr>
            <a:r>
              <a:rPr lang="en-US" sz="1200" dirty="0">
                <a:solidFill>
                  <a:schemeClr val="tx1"/>
                </a:solidFill>
              </a:rPr>
              <a:t>Microbiology*</a:t>
            </a:r>
          </a:p>
          <a:p>
            <a:pPr marL="285693" indent="-285693">
              <a:buFont typeface="Wingdings" panose="05000000000000000000" pitchFamily="2" charset="2"/>
              <a:buChar char="§"/>
            </a:pPr>
            <a:r>
              <a:rPr lang="en-US" sz="1200" dirty="0">
                <a:solidFill>
                  <a:schemeClr val="tx1"/>
                </a:solidFill>
              </a:rPr>
              <a:t>Lab Organ function*</a:t>
            </a:r>
          </a:p>
          <a:p>
            <a:pPr marL="285693" indent="-285693">
              <a:buFont typeface="Wingdings" panose="05000000000000000000" pitchFamily="2" charset="2"/>
              <a:buChar char="§"/>
            </a:pPr>
            <a:r>
              <a:rPr lang="en-US" sz="1200" dirty="0">
                <a:solidFill>
                  <a:schemeClr val="tx1"/>
                </a:solidFill>
              </a:rPr>
              <a:t>Lactate*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0366C980-8947-F974-C8F9-D464BFBB9CE9}"/>
              </a:ext>
            </a:extLst>
          </p:cNvPr>
          <p:cNvSpPr txBox="1"/>
          <p:nvPr/>
        </p:nvSpPr>
        <p:spPr>
          <a:xfrm>
            <a:off x="801289" y="7192534"/>
            <a:ext cx="1680268" cy="95410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Complete</a:t>
            </a:r>
            <a:endParaRPr lang="en-US" sz="1400" dirty="0">
              <a:solidFill>
                <a:srgbClr val="000000"/>
              </a:solidFill>
            </a:endParaRPr>
          </a:p>
          <a:p>
            <a:pPr algn="ctr"/>
            <a:r>
              <a:rPr lang="en-US" sz="1400" dirty="0">
                <a:solidFill>
                  <a:schemeClr val="bg1"/>
                </a:solidFill>
              </a:rPr>
              <a:t>Swiss Sepsis Bundle 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</a:rPr>
              <a:t>within 1hour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55" name="Right Arrow Callout 54">
            <a:extLst>
              <a:ext uri="{FF2B5EF4-FFF2-40B4-BE49-F238E27FC236}">
                <a16:creationId xmlns:a16="http://schemas.microsoft.com/office/drawing/2014/main" id="{553FB9B6-4501-FF6D-CD02-76AE660936B6}"/>
              </a:ext>
            </a:extLst>
          </p:cNvPr>
          <p:cNvSpPr/>
          <p:nvPr/>
        </p:nvSpPr>
        <p:spPr>
          <a:xfrm>
            <a:off x="3989647" y="7993044"/>
            <a:ext cx="1204263" cy="559519"/>
          </a:xfrm>
          <a:prstGeom prst="rightArrowCallout">
            <a:avLst>
              <a:gd name="adj1" fmla="val 25000"/>
              <a:gd name="adj2" fmla="val 25000"/>
              <a:gd name="adj3" fmla="val 19327"/>
              <a:gd name="adj4" fmla="val 75850"/>
            </a:avLst>
          </a:prstGeom>
          <a:solidFill>
            <a:schemeClr val="bg1"/>
          </a:solidFill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564DA25A-491F-D8B0-EB14-03587F561518}"/>
              </a:ext>
            </a:extLst>
          </p:cNvPr>
          <p:cNvSpPr/>
          <p:nvPr/>
        </p:nvSpPr>
        <p:spPr>
          <a:xfrm>
            <a:off x="3018213" y="7980314"/>
            <a:ext cx="1045162" cy="590132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E9C6FBE2-E00A-6241-0A42-FCE28B0E6D94}"/>
              </a:ext>
            </a:extLst>
          </p:cNvPr>
          <p:cNvSpPr/>
          <p:nvPr/>
        </p:nvSpPr>
        <p:spPr>
          <a:xfrm>
            <a:off x="3007650" y="7685753"/>
            <a:ext cx="1884989" cy="27699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>
                <a:solidFill>
                  <a:schemeClr val="bg1"/>
                </a:solidFill>
              </a:rPr>
              <a:t>Antibiotics?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4E3BB201-4068-C25B-D0EA-941FF17D21C5}"/>
              </a:ext>
            </a:extLst>
          </p:cNvPr>
          <p:cNvSpPr/>
          <p:nvPr/>
        </p:nvSpPr>
        <p:spPr>
          <a:xfrm>
            <a:off x="3213493" y="8103070"/>
            <a:ext cx="179971" cy="17997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tx1"/>
              </a:solidFill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E377EE3C-79BA-110E-8BBD-D282F65B1782}"/>
              </a:ext>
            </a:extLst>
          </p:cNvPr>
          <p:cNvSpPr txBox="1"/>
          <p:nvPr/>
        </p:nvSpPr>
        <p:spPr>
          <a:xfrm>
            <a:off x="3390574" y="8054556"/>
            <a:ext cx="48114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YES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A4234F37-1029-14CA-56AC-C6EB238D5CE0}"/>
              </a:ext>
            </a:extLst>
          </p:cNvPr>
          <p:cNvSpPr/>
          <p:nvPr/>
        </p:nvSpPr>
        <p:spPr>
          <a:xfrm>
            <a:off x="4173045" y="8103070"/>
            <a:ext cx="179971" cy="17997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tx1"/>
              </a:solidFill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40F1FC32-463A-949A-5F6F-44C2A1DFCC2E}"/>
              </a:ext>
            </a:extLst>
          </p:cNvPr>
          <p:cNvSpPr txBox="1"/>
          <p:nvPr/>
        </p:nvSpPr>
        <p:spPr>
          <a:xfrm>
            <a:off x="4375523" y="8054556"/>
            <a:ext cx="4427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/>
              <a:t>NO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C1FBD4D7-3339-EA79-AE14-0CE544363666}"/>
              </a:ext>
            </a:extLst>
          </p:cNvPr>
          <p:cNvSpPr txBox="1"/>
          <p:nvPr/>
        </p:nvSpPr>
        <p:spPr>
          <a:xfrm>
            <a:off x="5166004" y="8024163"/>
            <a:ext cx="9973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</a:rPr>
              <a:t>Step down, Document</a:t>
            </a:r>
          </a:p>
        </p:txBody>
      </p:sp>
      <p:grpSp>
        <p:nvGrpSpPr>
          <p:cNvPr id="84" name="Group 83">
            <a:extLst>
              <a:ext uri="{FF2B5EF4-FFF2-40B4-BE49-F238E27FC236}">
                <a16:creationId xmlns:a16="http://schemas.microsoft.com/office/drawing/2014/main" id="{66D128CB-1359-57A0-BDA6-A7476CD81D1C}"/>
              </a:ext>
            </a:extLst>
          </p:cNvPr>
          <p:cNvGrpSpPr/>
          <p:nvPr/>
        </p:nvGrpSpPr>
        <p:grpSpPr>
          <a:xfrm>
            <a:off x="2378617" y="6953727"/>
            <a:ext cx="972539" cy="585129"/>
            <a:chOff x="2164541" y="5997648"/>
            <a:chExt cx="805964" cy="490994"/>
          </a:xfrm>
        </p:grpSpPr>
        <p:sp>
          <p:nvSpPr>
            <p:cNvPr id="82" name="Right Arrow 81">
              <a:extLst>
                <a:ext uri="{FF2B5EF4-FFF2-40B4-BE49-F238E27FC236}">
                  <a16:creationId xmlns:a16="http://schemas.microsoft.com/office/drawing/2014/main" id="{08598C2B-A46C-1424-76E2-EA5C9A4B7F97}"/>
                </a:ext>
              </a:extLst>
            </p:cNvPr>
            <p:cNvSpPr/>
            <p:nvPr/>
          </p:nvSpPr>
          <p:spPr>
            <a:xfrm rot="10800000">
              <a:off x="2164541" y="5997648"/>
              <a:ext cx="743990" cy="490994"/>
            </a:xfrm>
            <a:prstGeom prst="rightArrow">
              <a:avLst>
                <a:gd name="adj1" fmla="val 50000"/>
                <a:gd name="adj2" fmla="val 34480"/>
              </a:avLst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>
                <a:solidFill>
                  <a:schemeClr val="bg1"/>
                </a:solidFill>
              </a:endParaRPr>
            </a:p>
          </p:txBody>
        </p: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8BFF4F31-19FB-3B8E-E9D3-3397C94A18F1}"/>
                </a:ext>
              </a:extLst>
            </p:cNvPr>
            <p:cNvSpPr txBox="1"/>
            <p:nvPr/>
          </p:nvSpPr>
          <p:spPr>
            <a:xfrm>
              <a:off x="2205056" y="6055577"/>
              <a:ext cx="765449" cy="3615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>
                  <a:solidFill>
                    <a:schemeClr val="bg1"/>
                  </a:solidFill>
                </a:rPr>
                <a:t>Organ </a:t>
              </a:r>
            </a:p>
            <a:p>
              <a:r>
                <a:rPr lang="en-US" sz="1100" dirty="0">
                  <a:solidFill>
                    <a:schemeClr val="bg1"/>
                  </a:solidFill>
                </a:rPr>
                <a:t>Dysfunction</a:t>
              </a:r>
              <a:endParaRPr lang="en-US" sz="1200" dirty="0">
                <a:solidFill>
                  <a:schemeClr val="bg1"/>
                </a:solidFill>
              </a:endParaRPr>
            </a:p>
          </p:txBody>
        </p:sp>
      </p:grpSp>
      <p:sp>
        <p:nvSpPr>
          <p:cNvPr id="85" name="TextBox 84">
            <a:extLst>
              <a:ext uri="{FF2B5EF4-FFF2-40B4-BE49-F238E27FC236}">
                <a16:creationId xmlns:a16="http://schemas.microsoft.com/office/drawing/2014/main" id="{8599FFE3-581D-04BE-DBB5-6FBCCB9D03A1}"/>
              </a:ext>
            </a:extLst>
          </p:cNvPr>
          <p:cNvSpPr txBox="1"/>
          <p:nvPr/>
        </p:nvSpPr>
        <p:spPr>
          <a:xfrm>
            <a:off x="3020232" y="8279763"/>
            <a:ext cx="1142165" cy="276999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US" sz="1200" dirty="0"/>
              <a:t>Inform senior</a:t>
            </a:r>
          </a:p>
        </p:txBody>
      </p:sp>
      <p:sp>
        <p:nvSpPr>
          <p:cNvPr id="88" name="Geschweifte Klammer rechts 87">
            <a:extLst>
              <a:ext uri="{FF2B5EF4-FFF2-40B4-BE49-F238E27FC236}">
                <a16:creationId xmlns:a16="http://schemas.microsoft.com/office/drawing/2014/main" id="{A4203573-1E08-E55A-D701-26D9190C1CD9}"/>
              </a:ext>
            </a:extLst>
          </p:cNvPr>
          <p:cNvSpPr/>
          <p:nvPr/>
        </p:nvSpPr>
        <p:spPr>
          <a:xfrm>
            <a:off x="1134359" y="5478541"/>
            <a:ext cx="219816" cy="892538"/>
          </a:xfrm>
          <a:prstGeom prst="rightBrace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CH" sz="1800"/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id="{BC051190-0A31-3EF7-CD50-0584956353C9}"/>
              </a:ext>
            </a:extLst>
          </p:cNvPr>
          <p:cNvSpPr/>
          <p:nvPr/>
        </p:nvSpPr>
        <p:spPr>
          <a:xfrm>
            <a:off x="221567" y="1083929"/>
            <a:ext cx="179971" cy="17743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id="{21C4F4FD-E547-2663-042A-3575B844C376}"/>
              </a:ext>
            </a:extLst>
          </p:cNvPr>
          <p:cNvSpPr/>
          <p:nvPr/>
        </p:nvSpPr>
        <p:spPr>
          <a:xfrm>
            <a:off x="4502453" y="1083929"/>
            <a:ext cx="179971" cy="17743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3203F45E-B2B9-B66A-8A27-0AA09CF4638A}"/>
              </a:ext>
            </a:extLst>
          </p:cNvPr>
          <p:cNvSpPr/>
          <p:nvPr/>
        </p:nvSpPr>
        <p:spPr>
          <a:xfrm>
            <a:off x="2251709" y="1083929"/>
            <a:ext cx="179971" cy="17743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9" name="TextBox 11">
            <a:extLst>
              <a:ext uri="{FF2B5EF4-FFF2-40B4-BE49-F238E27FC236}">
                <a16:creationId xmlns:a16="http://schemas.microsoft.com/office/drawing/2014/main" id="{518F4EA8-268E-855F-B420-41603594CFA8}"/>
              </a:ext>
            </a:extLst>
          </p:cNvPr>
          <p:cNvSpPr txBox="1"/>
          <p:nvPr/>
        </p:nvSpPr>
        <p:spPr>
          <a:xfrm>
            <a:off x="408476" y="1043943"/>
            <a:ext cx="1306768" cy="27699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</a:rPr>
              <a:t>Sepsis suspicion</a:t>
            </a:r>
          </a:p>
        </p:txBody>
      </p:sp>
      <p:sp>
        <p:nvSpPr>
          <p:cNvPr id="110" name="TextBox 12">
            <a:extLst>
              <a:ext uri="{FF2B5EF4-FFF2-40B4-BE49-F238E27FC236}">
                <a16:creationId xmlns:a16="http://schemas.microsoft.com/office/drawing/2014/main" id="{975D4748-B6E7-9AC1-1A99-87653083337E}"/>
              </a:ext>
            </a:extLst>
          </p:cNvPr>
          <p:cNvSpPr txBox="1"/>
          <p:nvPr/>
        </p:nvSpPr>
        <p:spPr>
          <a:xfrm>
            <a:off x="2413218" y="1043943"/>
            <a:ext cx="1449051" cy="27699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</a:rPr>
              <a:t>Care-giver concern</a:t>
            </a:r>
          </a:p>
        </p:txBody>
      </p:sp>
      <p:sp>
        <p:nvSpPr>
          <p:cNvPr id="111" name="TextBox 13">
            <a:extLst>
              <a:ext uri="{FF2B5EF4-FFF2-40B4-BE49-F238E27FC236}">
                <a16:creationId xmlns:a16="http://schemas.microsoft.com/office/drawing/2014/main" id="{DB79B287-59F9-3DDE-2975-636E30CA6FBD}"/>
              </a:ext>
            </a:extLst>
          </p:cNvPr>
          <p:cNvSpPr txBox="1"/>
          <p:nvPr/>
        </p:nvSpPr>
        <p:spPr>
          <a:xfrm>
            <a:off x="4703741" y="1043943"/>
            <a:ext cx="1628618" cy="26159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 lIns="91425" tIns="45713" rIns="91425" bIns="45713" rtlCol="0" anchor="t">
            <a:spAutoFit/>
          </a:bodyPr>
          <a:lstStyle/>
          <a:p>
            <a:r>
              <a:rPr lang="en-US" sz="1100" dirty="0">
                <a:solidFill>
                  <a:schemeClr val="bg1"/>
                </a:solidFill>
              </a:rPr>
              <a:t>Clinical deterioration</a:t>
            </a:r>
          </a:p>
        </p:txBody>
      </p:sp>
      <p:sp>
        <p:nvSpPr>
          <p:cNvPr id="112" name="Légende : flèche vers la droite 111">
            <a:extLst>
              <a:ext uri="{FF2B5EF4-FFF2-40B4-BE49-F238E27FC236}">
                <a16:creationId xmlns:a16="http://schemas.microsoft.com/office/drawing/2014/main" id="{4FE72EC5-4466-98A2-9553-64A68A71987E}"/>
              </a:ext>
            </a:extLst>
          </p:cNvPr>
          <p:cNvSpPr/>
          <p:nvPr/>
        </p:nvSpPr>
        <p:spPr>
          <a:xfrm>
            <a:off x="11702" y="8831415"/>
            <a:ext cx="4258792" cy="1066807"/>
          </a:xfrm>
          <a:prstGeom prst="rightArrowCallout">
            <a:avLst>
              <a:gd name="adj1" fmla="val 19196"/>
              <a:gd name="adj2" fmla="val 16358"/>
              <a:gd name="adj3" fmla="val 15828"/>
              <a:gd name="adj4" fmla="val 92757"/>
            </a:avLst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endParaRPr lang="en-US" sz="1600"/>
          </a:p>
        </p:txBody>
      </p:sp>
      <p:sp>
        <p:nvSpPr>
          <p:cNvPr id="114" name="TextBox 11">
            <a:extLst>
              <a:ext uri="{FF2B5EF4-FFF2-40B4-BE49-F238E27FC236}">
                <a16:creationId xmlns:a16="http://schemas.microsoft.com/office/drawing/2014/main" id="{65F29BAB-0BE2-876B-1480-0A9F895D8B48}"/>
              </a:ext>
            </a:extLst>
          </p:cNvPr>
          <p:cNvSpPr txBox="1"/>
          <p:nvPr/>
        </p:nvSpPr>
        <p:spPr>
          <a:xfrm>
            <a:off x="354385" y="9101052"/>
            <a:ext cx="2108591" cy="27898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</a:rPr>
              <a:t>Response to initial measures</a:t>
            </a:r>
          </a:p>
        </p:txBody>
      </p:sp>
      <p:sp>
        <p:nvSpPr>
          <p:cNvPr id="116" name="TextBox 11">
            <a:extLst>
              <a:ext uri="{FF2B5EF4-FFF2-40B4-BE49-F238E27FC236}">
                <a16:creationId xmlns:a16="http://schemas.microsoft.com/office/drawing/2014/main" id="{E7ED83C5-A7ED-2E80-205D-E82FD1FB21E6}"/>
              </a:ext>
            </a:extLst>
          </p:cNvPr>
          <p:cNvSpPr txBox="1"/>
          <p:nvPr/>
        </p:nvSpPr>
        <p:spPr>
          <a:xfrm>
            <a:off x="354385" y="9337178"/>
            <a:ext cx="3390090" cy="27699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200">
                <a:solidFill>
                  <a:schemeClr val="bg1"/>
                </a:solidFill>
              </a:rPr>
              <a:t>Necessity for escalation of care (aim 6 hours) </a:t>
            </a:r>
          </a:p>
        </p:txBody>
      </p:sp>
      <p:sp>
        <p:nvSpPr>
          <p:cNvPr id="126" name="Rectangle 125">
            <a:extLst>
              <a:ext uri="{FF2B5EF4-FFF2-40B4-BE49-F238E27FC236}">
                <a16:creationId xmlns:a16="http://schemas.microsoft.com/office/drawing/2014/main" id="{5AD13C1A-E667-9B83-D1D1-0E2F8FE74C48}"/>
              </a:ext>
            </a:extLst>
          </p:cNvPr>
          <p:cNvSpPr/>
          <p:nvPr/>
        </p:nvSpPr>
        <p:spPr>
          <a:xfrm>
            <a:off x="4270493" y="8839833"/>
            <a:ext cx="2575805" cy="1047543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sz="1800"/>
          </a:p>
        </p:txBody>
      </p:sp>
      <p:sp>
        <p:nvSpPr>
          <p:cNvPr id="121" name="TextBox 11">
            <a:extLst>
              <a:ext uri="{FF2B5EF4-FFF2-40B4-BE49-F238E27FC236}">
                <a16:creationId xmlns:a16="http://schemas.microsoft.com/office/drawing/2014/main" id="{F7C5D427-9376-6705-51D4-227F0F4FEB3D}"/>
              </a:ext>
            </a:extLst>
          </p:cNvPr>
          <p:cNvSpPr txBox="1"/>
          <p:nvPr/>
        </p:nvSpPr>
        <p:spPr>
          <a:xfrm>
            <a:off x="4679531" y="9122251"/>
            <a:ext cx="1948098" cy="27699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</a:rPr>
              <a:t>Antimicrobial Stewardship</a:t>
            </a:r>
          </a:p>
        </p:txBody>
      </p:sp>
      <p:sp>
        <p:nvSpPr>
          <p:cNvPr id="129" name="TextBox 11">
            <a:extLst>
              <a:ext uri="{FF2B5EF4-FFF2-40B4-BE49-F238E27FC236}">
                <a16:creationId xmlns:a16="http://schemas.microsoft.com/office/drawing/2014/main" id="{33AF58EC-5CC7-1436-AED6-02826BB75439}"/>
              </a:ext>
            </a:extLst>
          </p:cNvPr>
          <p:cNvSpPr txBox="1"/>
          <p:nvPr/>
        </p:nvSpPr>
        <p:spPr>
          <a:xfrm>
            <a:off x="4639313" y="9401468"/>
            <a:ext cx="1654278" cy="27699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</a:rPr>
              <a:t>Post sepsis care</a:t>
            </a:r>
          </a:p>
        </p:txBody>
      </p:sp>
      <p:sp>
        <p:nvSpPr>
          <p:cNvPr id="131" name="Rectangle 130">
            <a:extLst>
              <a:ext uri="{FF2B5EF4-FFF2-40B4-BE49-F238E27FC236}">
                <a16:creationId xmlns:a16="http://schemas.microsoft.com/office/drawing/2014/main" id="{DF1A4C52-02A7-3809-6211-F8908A5D230C}"/>
              </a:ext>
            </a:extLst>
          </p:cNvPr>
          <p:cNvSpPr/>
          <p:nvPr/>
        </p:nvSpPr>
        <p:spPr>
          <a:xfrm>
            <a:off x="4441493" y="9174841"/>
            <a:ext cx="179971" cy="17376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32" name="Rectangle 131">
            <a:extLst>
              <a:ext uri="{FF2B5EF4-FFF2-40B4-BE49-F238E27FC236}">
                <a16:creationId xmlns:a16="http://schemas.microsoft.com/office/drawing/2014/main" id="{377DA2BD-EF6A-510F-7498-FDF31EF5D1D5}"/>
              </a:ext>
            </a:extLst>
          </p:cNvPr>
          <p:cNvSpPr/>
          <p:nvPr/>
        </p:nvSpPr>
        <p:spPr>
          <a:xfrm>
            <a:off x="4441493" y="9454058"/>
            <a:ext cx="179971" cy="17376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33" name="Rectangle 132">
            <a:extLst>
              <a:ext uri="{FF2B5EF4-FFF2-40B4-BE49-F238E27FC236}">
                <a16:creationId xmlns:a16="http://schemas.microsoft.com/office/drawing/2014/main" id="{DEB3E52B-A9F6-0553-A123-54678CE7D963}"/>
              </a:ext>
            </a:extLst>
          </p:cNvPr>
          <p:cNvSpPr/>
          <p:nvPr/>
        </p:nvSpPr>
        <p:spPr>
          <a:xfrm>
            <a:off x="171505" y="9389768"/>
            <a:ext cx="179971" cy="17376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34" name="Rectangle 133">
            <a:extLst>
              <a:ext uri="{FF2B5EF4-FFF2-40B4-BE49-F238E27FC236}">
                <a16:creationId xmlns:a16="http://schemas.microsoft.com/office/drawing/2014/main" id="{53BBC55C-931C-7D29-27DF-14C6B7731DBC}"/>
              </a:ext>
            </a:extLst>
          </p:cNvPr>
          <p:cNvSpPr/>
          <p:nvPr/>
        </p:nvSpPr>
        <p:spPr>
          <a:xfrm>
            <a:off x="171505" y="9146022"/>
            <a:ext cx="179971" cy="17376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35" name="Rectangle 134">
            <a:extLst>
              <a:ext uri="{FF2B5EF4-FFF2-40B4-BE49-F238E27FC236}">
                <a16:creationId xmlns:a16="http://schemas.microsoft.com/office/drawing/2014/main" id="{46EF40C5-107E-C227-99B0-82E2D850F54D}"/>
              </a:ext>
            </a:extLst>
          </p:cNvPr>
          <p:cNvSpPr/>
          <p:nvPr/>
        </p:nvSpPr>
        <p:spPr>
          <a:xfrm rot="16200000">
            <a:off x="175894" y="7853654"/>
            <a:ext cx="957247" cy="472918"/>
          </a:xfrm>
          <a:prstGeom prst="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sz="1400" dirty="0" err="1"/>
              <a:t>Huddle</a:t>
            </a:r>
            <a:endParaRPr lang="fr-CH" sz="1400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0DC25F2A-E18D-A73A-F0F9-8A7E0EE11372}"/>
              </a:ext>
            </a:extLst>
          </p:cNvPr>
          <p:cNvSpPr txBox="1"/>
          <p:nvPr/>
        </p:nvSpPr>
        <p:spPr>
          <a:xfrm>
            <a:off x="3548006" y="5807934"/>
            <a:ext cx="4427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/>
              <a:t>NO</a:t>
            </a:r>
          </a:p>
        </p:txBody>
      </p:sp>
      <p:sp>
        <p:nvSpPr>
          <p:cNvPr id="20" name="Down Arrow Callout 26">
            <a:extLst>
              <a:ext uri="{FF2B5EF4-FFF2-40B4-BE49-F238E27FC236}">
                <a16:creationId xmlns:a16="http://schemas.microsoft.com/office/drawing/2014/main" id="{255BC464-2A9E-F605-C390-E39EE4A23429}"/>
              </a:ext>
            </a:extLst>
          </p:cNvPr>
          <p:cNvSpPr/>
          <p:nvPr/>
        </p:nvSpPr>
        <p:spPr>
          <a:xfrm>
            <a:off x="2924045" y="5565607"/>
            <a:ext cx="1436421" cy="998355"/>
          </a:xfrm>
          <a:prstGeom prst="downArrowCallout">
            <a:avLst>
              <a:gd name="adj1" fmla="val 20139"/>
              <a:gd name="adj2" fmla="val 16416"/>
              <a:gd name="adj3" fmla="val 11324"/>
              <a:gd name="adj4" fmla="val 68643"/>
            </a:avLst>
          </a:prstGeom>
          <a:solidFill>
            <a:schemeClr val="bg1"/>
          </a:solidFill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b"/>
          <a:lstStyle/>
          <a:p>
            <a:pPr algn="ctr"/>
            <a:r>
              <a:rPr lang="en-US" sz="1200">
                <a:solidFill>
                  <a:srgbClr val="FFC000"/>
                </a:solidFill>
              </a:rPr>
              <a:t>Possible sepsis</a:t>
            </a:r>
            <a:endParaRPr lang="en-US"/>
          </a:p>
        </p:txBody>
      </p:sp>
      <p:grpSp>
        <p:nvGrpSpPr>
          <p:cNvPr id="21" name="Groupe 20">
            <a:extLst>
              <a:ext uri="{FF2B5EF4-FFF2-40B4-BE49-F238E27FC236}">
                <a16:creationId xmlns:a16="http://schemas.microsoft.com/office/drawing/2014/main" id="{485B74DB-23FF-9D28-7E1C-0A3378EAA0BD}"/>
              </a:ext>
            </a:extLst>
          </p:cNvPr>
          <p:cNvGrpSpPr/>
          <p:nvPr/>
        </p:nvGrpSpPr>
        <p:grpSpPr>
          <a:xfrm>
            <a:off x="3365155" y="5764373"/>
            <a:ext cx="582961" cy="276999"/>
            <a:chOff x="1556234" y="4662279"/>
            <a:chExt cx="582961" cy="276999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E698EFDB-CB3F-E1E1-B109-60BF60C129A3}"/>
                </a:ext>
              </a:extLst>
            </p:cNvPr>
            <p:cNvSpPr/>
            <p:nvPr/>
          </p:nvSpPr>
          <p:spPr>
            <a:xfrm>
              <a:off x="1556234" y="4699654"/>
              <a:ext cx="179971" cy="179971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>
                <a:solidFill>
                  <a:schemeClr val="tx1"/>
                </a:solidFill>
              </a:endParaRPr>
            </a:p>
          </p:txBody>
        </p:sp>
        <p:sp>
          <p:nvSpPr>
            <p:cNvPr id="26" name="TextBox 37">
              <a:extLst>
                <a:ext uri="{FF2B5EF4-FFF2-40B4-BE49-F238E27FC236}">
                  <a16:creationId xmlns:a16="http://schemas.microsoft.com/office/drawing/2014/main" id="{43E4B9A8-B1F0-3FEB-97AA-EDB8EEFDD6AA}"/>
                </a:ext>
              </a:extLst>
            </p:cNvPr>
            <p:cNvSpPr txBox="1"/>
            <p:nvPr/>
          </p:nvSpPr>
          <p:spPr>
            <a:xfrm>
              <a:off x="1733315" y="4662279"/>
              <a:ext cx="40588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NO</a:t>
              </a:r>
            </a:p>
          </p:txBody>
        </p:sp>
      </p:grpSp>
      <p:sp>
        <p:nvSpPr>
          <p:cNvPr id="29" name="Down Arrow Callout 26">
            <a:extLst>
              <a:ext uri="{FF2B5EF4-FFF2-40B4-BE49-F238E27FC236}">
                <a16:creationId xmlns:a16="http://schemas.microsoft.com/office/drawing/2014/main" id="{1A70FD4A-3DD7-360D-66FA-2EF6BE8FE66B}"/>
              </a:ext>
            </a:extLst>
          </p:cNvPr>
          <p:cNvSpPr/>
          <p:nvPr/>
        </p:nvSpPr>
        <p:spPr>
          <a:xfrm>
            <a:off x="4741301" y="5565106"/>
            <a:ext cx="583445" cy="1013956"/>
          </a:xfrm>
          <a:prstGeom prst="downArrowCallout">
            <a:avLst>
              <a:gd name="adj1" fmla="val 30220"/>
              <a:gd name="adj2" fmla="val 25108"/>
              <a:gd name="adj3" fmla="val 21347"/>
              <a:gd name="adj4" fmla="val 69106"/>
            </a:avLst>
          </a:prstGeom>
          <a:solidFill>
            <a:srgbClr val="00B0F0"/>
          </a:solidFill>
          <a:ln w="3810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sz="1600">
              <a:solidFill>
                <a:srgbClr val="FFC000"/>
              </a:solidFill>
            </a:endParaRPr>
          </a:p>
        </p:txBody>
      </p:sp>
      <p:grpSp>
        <p:nvGrpSpPr>
          <p:cNvPr id="34" name="Groupe 33">
            <a:extLst>
              <a:ext uri="{FF2B5EF4-FFF2-40B4-BE49-F238E27FC236}">
                <a16:creationId xmlns:a16="http://schemas.microsoft.com/office/drawing/2014/main" id="{41C64982-34B6-633F-E4F0-4A3825989E2C}"/>
              </a:ext>
            </a:extLst>
          </p:cNvPr>
          <p:cNvGrpSpPr/>
          <p:nvPr/>
        </p:nvGrpSpPr>
        <p:grpSpPr>
          <a:xfrm>
            <a:off x="4768667" y="5764373"/>
            <a:ext cx="603373" cy="276999"/>
            <a:chOff x="1632741" y="4662279"/>
            <a:chExt cx="603373" cy="276999"/>
          </a:xfrm>
        </p:grpSpPr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B0A38BDE-88E3-006E-8C4A-868CC5753444}"/>
                </a:ext>
              </a:extLst>
            </p:cNvPr>
            <p:cNvSpPr/>
            <p:nvPr/>
          </p:nvSpPr>
          <p:spPr>
            <a:xfrm>
              <a:off x="1632741" y="4699654"/>
              <a:ext cx="179971" cy="179971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>
                <a:solidFill>
                  <a:schemeClr val="tx1"/>
                </a:solidFill>
              </a:endParaRPr>
            </a:p>
          </p:txBody>
        </p:sp>
        <p:sp>
          <p:nvSpPr>
            <p:cNvPr id="66" name="TextBox 37">
              <a:extLst>
                <a:ext uri="{FF2B5EF4-FFF2-40B4-BE49-F238E27FC236}">
                  <a16:creationId xmlns:a16="http://schemas.microsoft.com/office/drawing/2014/main" id="{702B60E7-3046-13A9-7FD3-7912F6375A46}"/>
                </a:ext>
              </a:extLst>
            </p:cNvPr>
            <p:cNvSpPr txBox="1"/>
            <p:nvPr/>
          </p:nvSpPr>
          <p:spPr>
            <a:xfrm>
              <a:off x="1796570" y="4662279"/>
              <a:ext cx="43954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/>
                <a:t>YES</a:t>
              </a:r>
            </a:p>
          </p:txBody>
        </p:sp>
      </p:grpSp>
      <p:sp>
        <p:nvSpPr>
          <p:cNvPr id="67" name="Down Arrow Callout 26">
            <a:extLst>
              <a:ext uri="{FF2B5EF4-FFF2-40B4-BE49-F238E27FC236}">
                <a16:creationId xmlns:a16="http://schemas.microsoft.com/office/drawing/2014/main" id="{2807FA5E-5100-8326-4040-29AC8912CBFB}"/>
              </a:ext>
            </a:extLst>
          </p:cNvPr>
          <p:cNvSpPr/>
          <p:nvPr/>
        </p:nvSpPr>
        <p:spPr>
          <a:xfrm rot="16200000">
            <a:off x="5465325" y="5462967"/>
            <a:ext cx="695071" cy="899356"/>
          </a:xfrm>
          <a:prstGeom prst="downArrowCallout">
            <a:avLst>
              <a:gd name="adj1" fmla="val 32832"/>
              <a:gd name="adj2" fmla="val 27720"/>
              <a:gd name="adj3" fmla="val 21906"/>
              <a:gd name="adj4" fmla="val 63813"/>
            </a:avLst>
          </a:prstGeom>
          <a:solidFill>
            <a:schemeClr val="bg1"/>
          </a:solidFill>
          <a:ln w="3810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sz="1600">
              <a:solidFill>
                <a:srgbClr val="FFC000"/>
              </a:solidFill>
            </a:endParaRPr>
          </a:p>
        </p:txBody>
      </p:sp>
      <p:grpSp>
        <p:nvGrpSpPr>
          <p:cNvPr id="72" name="Groupe 71">
            <a:extLst>
              <a:ext uri="{FF2B5EF4-FFF2-40B4-BE49-F238E27FC236}">
                <a16:creationId xmlns:a16="http://schemas.microsoft.com/office/drawing/2014/main" id="{52D18DC5-5687-0473-6708-0F033ED6748C}"/>
              </a:ext>
            </a:extLst>
          </p:cNvPr>
          <p:cNvGrpSpPr/>
          <p:nvPr/>
        </p:nvGrpSpPr>
        <p:grpSpPr>
          <a:xfrm>
            <a:off x="5441066" y="5764373"/>
            <a:ext cx="569709" cy="276999"/>
            <a:chOff x="1594487" y="4662279"/>
            <a:chExt cx="569709" cy="276999"/>
          </a:xfrm>
        </p:grpSpPr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1DB93C13-0727-8208-1EE0-4A36E810A21A}"/>
                </a:ext>
              </a:extLst>
            </p:cNvPr>
            <p:cNvSpPr/>
            <p:nvPr/>
          </p:nvSpPr>
          <p:spPr>
            <a:xfrm>
              <a:off x="1594487" y="4699654"/>
              <a:ext cx="179971" cy="179971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>
                <a:solidFill>
                  <a:schemeClr val="tx1"/>
                </a:solidFill>
              </a:endParaRPr>
            </a:p>
          </p:txBody>
        </p:sp>
        <p:sp>
          <p:nvSpPr>
            <p:cNvPr id="76" name="TextBox 37">
              <a:extLst>
                <a:ext uri="{FF2B5EF4-FFF2-40B4-BE49-F238E27FC236}">
                  <a16:creationId xmlns:a16="http://schemas.microsoft.com/office/drawing/2014/main" id="{E1725EBC-3BB4-8A99-C722-EBFFA6480F31}"/>
                </a:ext>
              </a:extLst>
            </p:cNvPr>
            <p:cNvSpPr txBox="1"/>
            <p:nvPr/>
          </p:nvSpPr>
          <p:spPr>
            <a:xfrm>
              <a:off x="1758316" y="4662279"/>
              <a:ext cx="40588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/>
                <a:t>NO</a:t>
              </a:r>
            </a:p>
          </p:txBody>
        </p:sp>
      </p:grpSp>
      <p:sp>
        <p:nvSpPr>
          <p:cNvPr id="81" name="Rechteck 80">
            <a:extLst>
              <a:ext uri="{FF2B5EF4-FFF2-40B4-BE49-F238E27FC236}">
                <a16:creationId xmlns:a16="http://schemas.microsoft.com/office/drawing/2014/main" id="{24828B42-A0DE-EA31-87A7-755ECB5C885C}"/>
              </a:ext>
            </a:extLst>
          </p:cNvPr>
          <p:cNvSpPr/>
          <p:nvPr/>
        </p:nvSpPr>
        <p:spPr>
          <a:xfrm>
            <a:off x="1416219" y="5786336"/>
            <a:ext cx="4511926" cy="210673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180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24D6F4D-09B9-716B-EE55-D707981F8294}"/>
              </a:ext>
            </a:extLst>
          </p:cNvPr>
          <p:cNvSpPr/>
          <p:nvPr/>
        </p:nvSpPr>
        <p:spPr>
          <a:xfrm>
            <a:off x="223528" y="1330553"/>
            <a:ext cx="4094496" cy="1576835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r>
              <a:rPr lang="en-US" sz="1000" dirty="0"/>
              <a:t>Clinical signs/symptoms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800" dirty="0"/>
              <a:t>Unexplained intense pain</a:t>
            </a:r>
            <a:endParaRPr lang="en-US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800" dirty="0"/>
              <a:t>Fatigue/Tiredness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800" dirty="0"/>
              <a:t>Rigors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800" dirty="0"/>
              <a:t>Fever/hypothermia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800" dirty="0"/>
              <a:t>Mottled skin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800" dirty="0"/>
              <a:t>High inflammatory  parameters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800" dirty="0"/>
              <a:t>Chills and sweat</a:t>
            </a:r>
            <a:endParaRPr lang="en-US" sz="800" dirty="0">
              <a:solidFill>
                <a:srgbClr val="FFFFFF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800" dirty="0"/>
              <a:t>Shortness of breath</a:t>
            </a:r>
            <a:endParaRPr lang="en-US" sz="800" dirty="0">
              <a:solidFill>
                <a:srgbClr val="FFFFFF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800" dirty="0"/>
              <a:t>Passing no urine</a:t>
            </a:r>
            <a:endParaRPr lang="en-US" sz="800" dirty="0">
              <a:solidFill>
                <a:srgbClr val="FFFFFF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800" dirty="0">
                <a:latin typeface="Aptos"/>
                <a:ea typeface="Calibri"/>
                <a:cs typeface="Calibri"/>
              </a:rPr>
              <a:t>Slurred speech </a:t>
            </a:r>
            <a:endParaRPr lang="en-US" sz="800" dirty="0">
              <a:solidFill>
                <a:srgbClr val="FFFFFF"/>
              </a:solidFill>
              <a:latin typeface="Aptos"/>
              <a:ea typeface="Calibri"/>
              <a:cs typeface="Calibri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800" dirty="0"/>
              <a:t>Patient looks unwell</a:t>
            </a:r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BC9F8FB-8EAC-A606-3634-317C5282B414}"/>
              </a:ext>
            </a:extLst>
          </p:cNvPr>
          <p:cNvSpPr/>
          <p:nvPr/>
        </p:nvSpPr>
        <p:spPr>
          <a:xfrm>
            <a:off x="2415581" y="1430489"/>
            <a:ext cx="2219868" cy="1332879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marL="285750" indent="-285750">
              <a:buFont typeface="Wingdings" panose="05000000000000000000" pitchFamily="2" charset="2"/>
              <a:buChar char="q"/>
            </a:pPr>
            <a:endParaRPr lang="en-US" sz="120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sz="120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sz="120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E9EABCA-5CC3-BA0A-7835-DACFB0DD1884}"/>
              </a:ext>
            </a:extLst>
          </p:cNvPr>
          <p:cNvSpPr/>
          <p:nvPr/>
        </p:nvSpPr>
        <p:spPr>
          <a:xfrm>
            <a:off x="0" y="3201965"/>
            <a:ext cx="6851318" cy="28870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600" b="1" baseline="0" dirty="0">
                <a:solidFill>
                  <a:srgbClr val="FFFFFF"/>
                </a:solidFill>
                <a:latin typeface="Aptos"/>
                <a:ea typeface="Segoe UI"/>
                <a:cs typeface="Segoe UI"/>
              </a:rPr>
              <a:t>II.</a:t>
            </a:r>
            <a:r>
              <a:rPr lang="en-US" sz="1600" baseline="0" dirty="0">
                <a:solidFill>
                  <a:srgbClr val="FFFFFF"/>
                </a:solidFill>
                <a:latin typeface="Aptos"/>
                <a:ea typeface="Segoe UI"/>
                <a:cs typeface="Segoe UI"/>
              </a:rPr>
              <a:t> </a:t>
            </a:r>
            <a:r>
              <a:rPr lang="en-US" sz="1600" b="1" baseline="0" dirty="0">
                <a:solidFill>
                  <a:srgbClr val="FFFFFF"/>
                </a:solidFill>
                <a:latin typeface="Aptos"/>
                <a:ea typeface="Segoe UI"/>
                <a:cs typeface="Segoe UI"/>
              </a:rPr>
              <a:t>Determine </a:t>
            </a:r>
            <a:r>
              <a:rPr lang="en-US" sz="1600" b="1" dirty="0">
                <a:solidFill>
                  <a:srgbClr val="FFFFFF"/>
                </a:solidFill>
                <a:latin typeface="Aptos"/>
                <a:ea typeface="Segoe UI"/>
                <a:cs typeface="Segoe UI"/>
              </a:rPr>
              <a:t>Responsible Clinician</a:t>
            </a:r>
            <a:r>
              <a:rPr lang="en-US" sz="1600" b="1" baseline="30000" dirty="0">
                <a:solidFill>
                  <a:srgbClr val="FFFFFF"/>
                </a:solidFill>
                <a:latin typeface="Aptos"/>
                <a:ea typeface="Segoe UI"/>
                <a:cs typeface="Segoe UI"/>
              </a:rPr>
              <a:t>1*</a:t>
            </a:r>
            <a:endParaRPr lang="en-US" sz="16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578A20C-CB34-C4E6-0014-492CF3D7DDC2}"/>
              </a:ext>
            </a:extLst>
          </p:cNvPr>
          <p:cNvSpPr txBox="1"/>
          <p:nvPr/>
        </p:nvSpPr>
        <p:spPr>
          <a:xfrm>
            <a:off x="3351" y="3684705"/>
            <a:ext cx="3004300" cy="3385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600" b="1" dirty="0">
                <a:solidFill>
                  <a:srgbClr val="FFFFFF"/>
                </a:solidFill>
                <a:cs typeface="Segoe UI"/>
              </a:rPr>
              <a:t>III. Clinical bedside evaluation</a:t>
            </a:r>
            <a:endParaRPr lang="en-US" sz="1600" b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FC4DCAF-13D7-1066-8C5E-F8A8DFD183EB}"/>
              </a:ext>
            </a:extLst>
          </p:cNvPr>
          <p:cNvSpPr txBox="1"/>
          <p:nvPr/>
        </p:nvSpPr>
        <p:spPr>
          <a:xfrm>
            <a:off x="53421" y="748143"/>
            <a:ext cx="2743200" cy="3385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600" b="1" dirty="0">
                <a:solidFill>
                  <a:srgbClr val="FFFFFF"/>
                </a:solidFill>
              </a:rPr>
              <a:t>I. Could it be sepsis</a:t>
            </a:r>
            <a:endParaRPr lang="en-US" sz="1600" b="1" dirty="0"/>
          </a:p>
        </p:txBody>
      </p:sp>
      <p:grpSp>
        <p:nvGrpSpPr>
          <p:cNvPr id="3" name="Groupe 2">
            <a:extLst>
              <a:ext uri="{FF2B5EF4-FFF2-40B4-BE49-F238E27FC236}">
                <a16:creationId xmlns:a16="http://schemas.microsoft.com/office/drawing/2014/main" id="{7A4627B3-BA3A-9AEE-3C0E-597FB1CD113C}"/>
              </a:ext>
            </a:extLst>
          </p:cNvPr>
          <p:cNvGrpSpPr/>
          <p:nvPr/>
        </p:nvGrpSpPr>
        <p:grpSpPr>
          <a:xfrm>
            <a:off x="17995" y="5127522"/>
            <a:ext cx="5356517" cy="294741"/>
            <a:chOff x="10851" y="4014049"/>
            <a:chExt cx="5356517" cy="294741"/>
          </a:xfrm>
        </p:grpSpPr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7AAEA15D-B961-533D-2BE6-D82AE40B7337}"/>
                </a:ext>
              </a:extLst>
            </p:cNvPr>
            <p:cNvSpPr txBox="1"/>
            <p:nvPr/>
          </p:nvSpPr>
          <p:spPr>
            <a:xfrm>
              <a:off x="10851" y="4014049"/>
              <a:ext cx="1405565" cy="276985"/>
            </a:xfrm>
            <a:prstGeom prst="rect">
              <a:avLst/>
            </a:prstGeom>
            <a:solidFill>
              <a:schemeClr val="tx1"/>
            </a:solidFill>
          </p:spPr>
          <p:txBody>
            <a:bodyPr wrap="square" lIns="91425" tIns="45713" rIns="91425" bIns="45713" rtlCol="0" anchor="t">
              <a:spAutoFit/>
            </a:bodyPr>
            <a:lstStyle/>
            <a:p>
              <a:r>
                <a:rPr lang="en-US" sz="1200" dirty="0">
                  <a:solidFill>
                    <a:schemeClr val="bg1"/>
                  </a:solidFill>
                </a:rPr>
                <a:t>Infection possible</a:t>
              </a:r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46973D8C-F671-5378-8939-139486F2F50E}"/>
                </a:ext>
              </a:extLst>
            </p:cNvPr>
            <p:cNvSpPr/>
            <p:nvPr/>
          </p:nvSpPr>
          <p:spPr>
            <a:xfrm>
              <a:off x="4721781" y="4075183"/>
              <a:ext cx="179971" cy="17997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9781EB87-C8CB-53EC-8537-735C8A692C71}"/>
                </a:ext>
              </a:extLst>
            </p:cNvPr>
            <p:cNvSpPr txBox="1"/>
            <p:nvPr/>
          </p:nvSpPr>
          <p:spPr>
            <a:xfrm>
              <a:off x="1620107" y="4020647"/>
              <a:ext cx="481145" cy="276985"/>
            </a:xfrm>
            <a:prstGeom prst="rect">
              <a:avLst/>
            </a:prstGeom>
            <a:noFill/>
          </p:spPr>
          <p:txBody>
            <a:bodyPr wrap="square" lIns="91425" tIns="45713" rIns="91425" bIns="45713" rtlCol="0" anchor="t">
              <a:spAutoFit/>
            </a:bodyPr>
            <a:lstStyle/>
            <a:p>
              <a:r>
                <a:rPr lang="en-US" sz="1200" dirty="0">
                  <a:solidFill>
                    <a:schemeClr val="bg1"/>
                  </a:solidFill>
                </a:rPr>
                <a:t>YES</a:t>
              </a:r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78423228-8425-884C-12DA-2901938F8D97}"/>
                </a:ext>
              </a:extLst>
            </p:cNvPr>
            <p:cNvSpPr txBox="1"/>
            <p:nvPr/>
          </p:nvSpPr>
          <p:spPr>
            <a:xfrm>
              <a:off x="4924618" y="4031791"/>
              <a:ext cx="442750" cy="276999"/>
            </a:xfrm>
            <a:prstGeom prst="rect">
              <a:avLst/>
            </a:prstGeom>
            <a:solidFill>
              <a:schemeClr val="tx1"/>
            </a:solidFill>
          </p:spPr>
          <p:txBody>
            <a:bodyPr wrap="square" rtlCol="0">
              <a:spAutoFit/>
            </a:bodyPr>
            <a:lstStyle/>
            <a:p>
              <a:r>
                <a:rPr lang="en-US" sz="1200">
                  <a:solidFill>
                    <a:schemeClr val="bg1"/>
                  </a:solidFill>
                </a:rPr>
                <a:t>NO</a:t>
              </a: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D6562D9F-8ECC-5B33-0FDC-58523F055D4B}"/>
                </a:ext>
              </a:extLst>
            </p:cNvPr>
            <p:cNvSpPr/>
            <p:nvPr/>
          </p:nvSpPr>
          <p:spPr>
            <a:xfrm>
              <a:off x="1458598" y="4065115"/>
              <a:ext cx="179971" cy="17997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9C396B1E-0AC5-C38D-E15B-4728EC32CEE1}"/>
              </a:ext>
            </a:extLst>
          </p:cNvPr>
          <p:cNvSpPr/>
          <p:nvPr/>
        </p:nvSpPr>
        <p:spPr>
          <a:xfrm>
            <a:off x="4318024" y="4240697"/>
            <a:ext cx="2477637" cy="858249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285750" indent="-285750">
              <a:buFont typeface="Wingdings"/>
              <a:buChar char="q"/>
            </a:pPr>
            <a:r>
              <a:rPr lang="en-US" sz="1000" dirty="0">
                <a:solidFill>
                  <a:schemeClr val="bg1"/>
                </a:solidFill>
              </a:rPr>
              <a:t>Clear non-infectious explanation symptoms</a:t>
            </a:r>
            <a:endParaRPr lang="en-US" sz="1000" dirty="0"/>
          </a:p>
          <a:p>
            <a:pPr marL="285750" indent="-285750">
              <a:buFont typeface="Wingdings"/>
              <a:buChar char="q"/>
            </a:pPr>
            <a:r>
              <a:rPr lang="en-US" sz="1000" dirty="0">
                <a:solidFill>
                  <a:schemeClr val="bg1"/>
                </a:solidFill>
              </a:rPr>
              <a:t>Intoxication (</a:t>
            </a:r>
            <a:r>
              <a:rPr lang="en-US" sz="1000" dirty="0" err="1">
                <a:solidFill>
                  <a:schemeClr val="bg1"/>
                </a:solidFill>
              </a:rPr>
              <a:t>e.g</a:t>
            </a:r>
            <a:r>
              <a:rPr lang="en-US" sz="1000" dirty="0">
                <a:solidFill>
                  <a:schemeClr val="bg1"/>
                </a:solidFill>
              </a:rPr>
              <a:t> opiates)</a:t>
            </a:r>
          </a:p>
          <a:p>
            <a:pPr marL="285750" indent="-285750">
              <a:buFont typeface="Wingdings"/>
              <a:buChar char="q"/>
            </a:pPr>
            <a:r>
              <a:rPr lang="en-US" sz="1000" dirty="0">
                <a:solidFill>
                  <a:schemeClr val="bg1"/>
                </a:solidFill>
              </a:rPr>
              <a:t>Hemorrhagic/cardiogenic cause</a:t>
            </a:r>
          </a:p>
          <a:p>
            <a:pPr marL="285750" indent="-285750">
              <a:buFont typeface="Wingdings"/>
              <a:buChar char="q"/>
            </a:pPr>
            <a:r>
              <a:rPr lang="en-US" sz="1000" dirty="0">
                <a:solidFill>
                  <a:schemeClr val="bg1"/>
                </a:solidFill>
              </a:rPr>
              <a:t>Non-infectious organ dysfunction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6D76AA4-4C30-7ECB-2C8C-385E5AF85E20}"/>
              </a:ext>
            </a:extLst>
          </p:cNvPr>
          <p:cNvSpPr txBox="1"/>
          <p:nvPr/>
        </p:nvSpPr>
        <p:spPr>
          <a:xfrm>
            <a:off x="4696878" y="1374979"/>
            <a:ext cx="2188440" cy="86177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000" dirty="0">
                <a:solidFill>
                  <a:srgbClr val="FFFFFF"/>
                </a:solidFill>
              </a:rPr>
              <a:t>Use EWS* if available</a:t>
            </a:r>
            <a:endParaRPr lang="en-US" sz="1000" dirty="0"/>
          </a:p>
          <a:p>
            <a:endParaRPr lang="en-US" sz="1000" dirty="0">
              <a:solidFill>
                <a:srgbClr val="FFFFFF"/>
              </a:solidFill>
            </a:endParaRPr>
          </a:p>
          <a:p>
            <a:r>
              <a:rPr lang="en-US" sz="1000" dirty="0">
                <a:solidFill>
                  <a:srgbClr val="FFFFFF"/>
                </a:solidFill>
              </a:rPr>
              <a:t>If not available, consider automated 12-hourly screening with SIRS* or </a:t>
            </a:r>
            <a:r>
              <a:rPr lang="en-US" sz="1000" dirty="0" err="1">
                <a:solidFill>
                  <a:srgbClr val="FFFFFF"/>
                </a:solidFill>
              </a:rPr>
              <a:t>qSOFA</a:t>
            </a:r>
            <a:r>
              <a:rPr lang="en-US" sz="1000" dirty="0">
                <a:solidFill>
                  <a:srgbClr val="FFFFFF"/>
                </a:solidFill>
              </a:rPr>
              <a:t>*</a:t>
            </a:r>
            <a:endParaRPr lang="en-US" sz="1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D330A11-6154-80CA-E665-D616B21A4092}"/>
              </a:ext>
            </a:extLst>
          </p:cNvPr>
          <p:cNvSpPr txBox="1"/>
          <p:nvPr/>
        </p:nvSpPr>
        <p:spPr>
          <a:xfrm>
            <a:off x="47625" y="8802773"/>
            <a:ext cx="1933575" cy="3385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600" b="1" dirty="0">
                <a:solidFill>
                  <a:srgbClr val="FFFFFF"/>
                </a:solidFill>
              </a:rPr>
              <a:t>V. Reassessment*</a:t>
            </a:r>
            <a:r>
              <a:rPr lang="en-US" sz="1600" dirty="0"/>
              <a:t>​</a:t>
            </a:r>
            <a:endParaRPr lang="en-US" dirty="0"/>
          </a:p>
        </p:txBody>
      </p:sp>
      <p:grpSp>
        <p:nvGrpSpPr>
          <p:cNvPr id="42" name="Groupe 41">
            <a:extLst>
              <a:ext uri="{FF2B5EF4-FFF2-40B4-BE49-F238E27FC236}">
                <a16:creationId xmlns:a16="http://schemas.microsoft.com/office/drawing/2014/main" id="{E8F5A532-5849-A3C0-A179-F1157203B1A6}"/>
              </a:ext>
            </a:extLst>
          </p:cNvPr>
          <p:cNvGrpSpPr/>
          <p:nvPr/>
        </p:nvGrpSpPr>
        <p:grpSpPr>
          <a:xfrm>
            <a:off x="111260" y="4242216"/>
            <a:ext cx="4101327" cy="861123"/>
            <a:chOff x="120785" y="4367929"/>
            <a:chExt cx="4142245" cy="710256"/>
          </a:xfrm>
        </p:grpSpPr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87DBBCC8-48FB-1329-BB81-329ED247280A}"/>
                </a:ext>
              </a:extLst>
            </p:cNvPr>
            <p:cNvSpPr txBox="1"/>
            <p:nvPr/>
          </p:nvSpPr>
          <p:spPr>
            <a:xfrm>
              <a:off x="2164229" y="4431892"/>
              <a:ext cx="2055793" cy="583866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171450" indent="-171450">
                <a:buFont typeface="Wingdings"/>
                <a:buChar char="q"/>
              </a:pPr>
              <a:r>
                <a:rPr lang="en-US" sz="1000" dirty="0">
                  <a:solidFill>
                    <a:srgbClr val="FFFFFF"/>
                  </a:solidFill>
                </a:rPr>
                <a:t>Patient looks unwell</a:t>
              </a:r>
              <a:endParaRPr lang="en-US" sz="1000" dirty="0"/>
            </a:p>
            <a:p>
              <a:pPr marL="171450" indent="-171450">
                <a:buFont typeface="Wingdings"/>
                <a:buChar char="q"/>
              </a:pPr>
              <a:r>
                <a:rPr lang="en-US" sz="1000" dirty="0">
                  <a:solidFill>
                    <a:srgbClr val="FFFFFF"/>
                  </a:solidFill>
                </a:rPr>
                <a:t>Chills and sweat</a:t>
              </a:r>
            </a:p>
            <a:p>
              <a:pPr marL="171450" indent="-171450">
                <a:buFont typeface="Wingdings"/>
                <a:buChar char="q"/>
              </a:pPr>
              <a:r>
                <a:rPr lang="en-US" sz="1000" dirty="0">
                  <a:solidFill>
                    <a:srgbClr val="FFFFFF"/>
                  </a:solidFill>
                </a:rPr>
                <a:t>Fever/muscle pain</a:t>
              </a:r>
            </a:p>
            <a:p>
              <a:pPr marL="171450" indent="-171450">
                <a:buFont typeface="Wingdings"/>
                <a:buChar char="q"/>
              </a:pPr>
              <a:r>
                <a:rPr lang="en-US" sz="1000" dirty="0">
                  <a:solidFill>
                    <a:srgbClr val="FFFFFF"/>
                  </a:solidFill>
                </a:rPr>
                <a:t>High inflammatory parameters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A605F03C-C895-2C9B-4BEA-8CE3FB5BE8A5}"/>
                </a:ext>
              </a:extLst>
            </p:cNvPr>
            <p:cNvSpPr/>
            <p:nvPr/>
          </p:nvSpPr>
          <p:spPr>
            <a:xfrm>
              <a:off x="120785" y="4367929"/>
              <a:ext cx="4142245" cy="710256"/>
            </a:xfrm>
            <a:prstGeom prst="rect">
              <a:avLst/>
            </a:prstGeom>
            <a:noFill/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marL="285750" indent="-285750">
                <a:buFont typeface="Wingdings" panose="05000000000000000000" pitchFamily="2" charset="2"/>
                <a:buChar char="q"/>
              </a:pPr>
              <a:r>
                <a:rPr lang="en-US" sz="1000" dirty="0">
                  <a:solidFill>
                    <a:schemeClr val="bg1"/>
                  </a:solidFill>
                </a:rPr>
                <a:t>Fever/hypothermia</a:t>
              </a:r>
            </a:p>
            <a:p>
              <a:pPr marL="285750" indent="-285750">
                <a:buFont typeface="Wingdings" panose="05000000000000000000" pitchFamily="2" charset="2"/>
                <a:buChar char="q"/>
              </a:pPr>
              <a:r>
                <a:rPr lang="en-US" sz="1000" dirty="0">
                  <a:solidFill>
                    <a:schemeClr val="bg1"/>
                  </a:solidFill>
                </a:rPr>
                <a:t>Flu-like symptoms</a:t>
              </a:r>
            </a:p>
            <a:p>
              <a:pPr marL="285750" indent="-285750">
                <a:buFont typeface="Wingdings" panose="05000000000000000000" pitchFamily="2" charset="2"/>
                <a:buChar char="q"/>
              </a:pPr>
              <a:r>
                <a:rPr lang="en-US" sz="1000" dirty="0">
                  <a:solidFill>
                    <a:schemeClr val="bg1"/>
                  </a:solidFill>
                </a:rPr>
                <a:t>Specific signs (cough, </a:t>
              </a:r>
            </a:p>
            <a:p>
              <a:r>
                <a:rPr lang="en-US" sz="1000" dirty="0">
                  <a:solidFill>
                    <a:schemeClr val="bg1"/>
                  </a:solidFill>
                </a:rPr>
                <a:t>   localized erythema, swelling)</a:t>
              </a:r>
            </a:p>
          </p:txBody>
        </p:sp>
      </p:grpSp>
      <p:sp>
        <p:nvSpPr>
          <p:cNvPr id="23" name="Rectangle 22">
            <a:extLst>
              <a:ext uri="{FF2B5EF4-FFF2-40B4-BE49-F238E27FC236}">
                <a16:creationId xmlns:a16="http://schemas.microsoft.com/office/drawing/2014/main" id="{3C1C1DA4-936F-C8E3-824F-14C4812A049A}"/>
              </a:ext>
            </a:extLst>
          </p:cNvPr>
          <p:cNvSpPr/>
          <p:nvPr/>
        </p:nvSpPr>
        <p:spPr>
          <a:xfrm>
            <a:off x="5103527" y="6645254"/>
            <a:ext cx="179971" cy="17997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3C3A308-DFE1-1079-9824-8FC9EBD1A77A}"/>
              </a:ext>
            </a:extLst>
          </p:cNvPr>
          <p:cNvSpPr txBox="1"/>
          <p:nvPr/>
        </p:nvSpPr>
        <p:spPr>
          <a:xfrm>
            <a:off x="2174321" y="1350696"/>
            <a:ext cx="2038266" cy="98488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</a:rPr>
              <a:t>Risk factors</a:t>
            </a:r>
          </a:p>
          <a:p>
            <a:pPr marL="171450" indent="-171450">
              <a:buFont typeface="Wingdings"/>
              <a:buChar char="q"/>
            </a:pPr>
            <a:r>
              <a:rPr lang="en-US" sz="800" dirty="0">
                <a:solidFill>
                  <a:schemeClr val="bg1"/>
                </a:solidFill>
              </a:rPr>
              <a:t>Age</a:t>
            </a:r>
          </a:p>
          <a:p>
            <a:pPr marL="171450" indent="-171450">
              <a:buFont typeface="Wingdings"/>
              <a:buChar char="q"/>
            </a:pPr>
            <a:r>
              <a:rPr lang="en-US" sz="800" dirty="0">
                <a:solidFill>
                  <a:schemeClr val="bg1"/>
                </a:solidFill>
              </a:rPr>
              <a:t>Invasive material</a:t>
            </a:r>
          </a:p>
          <a:p>
            <a:pPr marL="171450" indent="-171450">
              <a:buFont typeface="Wingdings"/>
              <a:buChar char="q"/>
            </a:pPr>
            <a:r>
              <a:rPr lang="en-US" sz="800" dirty="0">
                <a:solidFill>
                  <a:schemeClr val="bg1"/>
                </a:solidFill>
              </a:rPr>
              <a:t>Immunosuppression</a:t>
            </a:r>
          </a:p>
          <a:p>
            <a:pPr marL="171450" indent="-171450">
              <a:buFont typeface="Wingdings"/>
              <a:buChar char="q"/>
            </a:pPr>
            <a:r>
              <a:rPr lang="en-US" sz="800" dirty="0">
                <a:solidFill>
                  <a:schemeClr val="bg1"/>
                </a:solidFill>
              </a:rPr>
              <a:t>Diabetes</a:t>
            </a:r>
          </a:p>
          <a:p>
            <a:pPr marL="171450" indent="-171450">
              <a:buFont typeface="Wingdings"/>
              <a:buChar char="q"/>
            </a:pPr>
            <a:r>
              <a:rPr lang="en-US" sz="800" dirty="0">
                <a:solidFill>
                  <a:schemeClr val="bg1"/>
                </a:solidFill>
              </a:rPr>
              <a:t>Prior sepsis event</a:t>
            </a:r>
          </a:p>
          <a:p>
            <a:pPr marL="171450" indent="-171450">
              <a:buFont typeface="Wingdings"/>
              <a:buChar char="q"/>
            </a:pPr>
            <a:r>
              <a:rPr lang="en-US" sz="800" dirty="0">
                <a:solidFill>
                  <a:schemeClr val="bg1"/>
                </a:solidFill>
              </a:rPr>
              <a:t>Chronic organ failure</a:t>
            </a:r>
          </a:p>
        </p:txBody>
      </p:sp>
      <p:sp>
        <p:nvSpPr>
          <p:cNvPr id="39" name="TextBox 11">
            <a:extLst>
              <a:ext uri="{FF2B5EF4-FFF2-40B4-BE49-F238E27FC236}">
                <a16:creationId xmlns:a16="http://schemas.microsoft.com/office/drawing/2014/main" id="{6D5C6382-CF80-A1E8-D64A-E72902AAD382}"/>
              </a:ext>
            </a:extLst>
          </p:cNvPr>
          <p:cNvSpPr txBox="1"/>
          <p:nvPr/>
        </p:nvSpPr>
        <p:spPr>
          <a:xfrm>
            <a:off x="354385" y="9571736"/>
            <a:ext cx="3390090" cy="27699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</a:rPr>
              <a:t>Monitoring plan establishment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282E273F-B857-512B-B5EF-F3A1754F75F0}"/>
              </a:ext>
            </a:extLst>
          </p:cNvPr>
          <p:cNvSpPr/>
          <p:nvPr/>
        </p:nvSpPr>
        <p:spPr>
          <a:xfrm>
            <a:off x="171505" y="9624326"/>
            <a:ext cx="179971" cy="17376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43" name="TextBox 23">
            <a:extLst>
              <a:ext uri="{FF2B5EF4-FFF2-40B4-BE49-F238E27FC236}">
                <a16:creationId xmlns:a16="http://schemas.microsoft.com/office/drawing/2014/main" id="{EFACF392-53AD-C92F-11E9-75B9B261DBD4}"/>
              </a:ext>
            </a:extLst>
          </p:cNvPr>
          <p:cNvSpPr txBox="1"/>
          <p:nvPr/>
        </p:nvSpPr>
        <p:spPr>
          <a:xfrm>
            <a:off x="25119" y="3949424"/>
            <a:ext cx="1471356" cy="276985"/>
          </a:xfrm>
          <a:prstGeom prst="rect">
            <a:avLst/>
          </a:prstGeom>
          <a:solidFill>
            <a:schemeClr val="tx1"/>
          </a:solidFill>
        </p:spPr>
        <p:txBody>
          <a:bodyPr wrap="square" lIns="91425" tIns="45713" rIns="91425" bIns="45713" rtlCol="0" anchor="t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</a:rPr>
              <a:t>Argues for infection</a:t>
            </a:r>
          </a:p>
        </p:txBody>
      </p:sp>
      <p:sp>
        <p:nvSpPr>
          <p:cNvPr id="44" name="TextBox 23">
            <a:extLst>
              <a:ext uri="{FF2B5EF4-FFF2-40B4-BE49-F238E27FC236}">
                <a16:creationId xmlns:a16="http://schemas.microsoft.com/office/drawing/2014/main" id="{5B45D547-6663-4195-5469-7C418A91786F}"/>
              </a:ext>
            </a:extLst>
          </p:cNvPr>
          <p:cNvSpPr txBox="1"/>
          <p:nvPr/>
        </p:nvSpPr>
        <p:spPr>
          <a:xfrm>
            <a:off x="4243762" y="3952866"/>
            <a:ext cx="1957216" cy="276985"/>
          </a:xfrm>
          <a:prstGeom prst="rect">
            <a:avLst/>
          </a:prstGeom>
          <a:solidFill>
            <a:schemeClr val="tx1"/>
          </a:solidFill>
        </p:spPr>
        <p:txBody>
          <a:bodyPr wrap="square" lIns="91425" tIns="45713" rIns="91425" bIns="45713" rtlCol="0" anchor="t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</a:rPr>
              <a:t>Argues for other causes</a:t>
            </a:r>
          </a:p>
        </p:txBody>
      </p:sp>
      <p:sp>
        <p:nvSpPr>
          <p:cNvPr id="46" name="Down Arrow 62">
            <a:extLst>
              <a:ext uri="{FF2B5EF4-FFF2-40B4-BE49-F238E27FC236}">
                <a16:creationId xmlns:a16="http://schemas.microsoft.com/office/drawing/2014/main" id="{C7878453-1697-96AB-ABA8-CAD723C3C193}"/>
              </a:ext>
            </a:extLst>
          </p:cNvPr>
          <p:cNvSpPr/>
          <p:nvPr/>
        </p:nvSpPr>
        <p:spPr>
          <a:xfrm>
            <a:off x="3271602" y="3398052"/>
            <a:ext cx="410624" cy="310493"/>
          </a:xfrm>
          <a:prstGeom prst="down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63" name="Down Arrow 62">
            <a:extLst>
              <a:ext uri="{FF2B5EF4-FFF2-40B4-BE49-F238E27FC236}">
                <a16:creationId xmlns:a16="http://schemas.microsoft.com/office/drawing/2014/main" id="{645CFD6A-86D3-BC0F-3F40-6BAE2E2D9296}"/>
              </a:ext>
            </a:extLst>
          </p:cNvPr>
          <p:cNvSpPr/>
          <p:nvPr/>
        </p:nvSpPr>
        <p:spPr>
          <a:xfrm>
            <a:off x="1504865" y="8518728"/>
            <a:ext cx="355527" cy="308686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57" name="Down Arrow 56">
            <a:extLst>
              <a:ext uri="{FF2B5EF4-FFF2-40B4-BE49-F238E27FC236}">
                <a16:creationId xmlns:a16="http://schemas.microsoft.com/office/drawing/2014/main" id="{9CC71112-D3D7-93D6-D08F-92569C3AAD1E}"/>
              </a:ext>
            </a:extLst>
          </p:cNvPr>
          <p:cNvSpPr/>
          <p:nvPr/>
        </p:nvSpPr>
        <p:spPr>
          <a:xfrm>
            <a:off x="3214365" y="8471616"/>
            <a:ext cx="366245" cy="368217"/>
          </a:xfrm>
          <a:prstGeom prst="downArrow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796973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87FF691-0EF5-022C-2CD8-DF7E4F4AF8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own Arrow 62">
            <a:extLst>
              <a:ext uri="{FF2B5EF4-FFF2-40B4-BE49-F238E27FC236}">
                <a16:creationId xmlns:a16="http://schemas.microsoft.com/office/drawing/2014/main" id="{29D6F66E-0F22-67B6-F63B-57947C911AA7}"/>
              </a:ext>
            </a:extLst>
          </p:cNvPr>
          <p:cNvSpPr/>
          <p:nvPr/>
        </p:nvSpPr>
        <p:spPr>
          <a:xfrm>
            <a:off x="3245124" y="2903117"/>
            <a:ext cx="410624" cy="436527"/>
          </a:xfrm>
          <a:prstGeom prst="downArrow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8636DB1-868C-9ADA-36B6-116BB738230E}"/>
              </a:ext>
            </a:extLst>
          </p:cNvPr>
          <p:cNvSpPr/>
          <p:nvPr/>
        </p:nvSpPr>
        <p:spPr>
          <a:xfrm>
            <a:off x="8615" y="804110"/>
            <a:ext cx="6849080" cy="2179749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marL="342900" indent="-342900">
              <a:buAutoNum type="romanUcPeriod"/>
            </a:pPr>
            <a:endParaRPr lang="en-US"/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CF734F2F-D91F-FF00-0337-90D066DF710C}"/>
              </a:ext>
            </a:extLst>
          </p:cNvPr>
          <p:cNvSpPr/>
          <p:nvPr/>
        </p:nvSpPr>
        <p:spPr>
          <a:xfrm>
            <a:off x="10851" y="6752525"/>
            <a:ext cx="6871997" cy="2095570"/>
          </a:xfrm>
          <a:prstGeom prst="rect">
            <a:avLst/>
          </a:prstGeom>
          <a:solidFill>
            <a:srgbClr val="7030A0"/>
          </a:solidFill>
          <a:ln w="38100"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r>
              <a:rPr lang="en-US" sz="1600" b="1">
                <a:solidFill>
                  <a:schemeClr val="bg1"/>
                </a:solidFill>
              </a:rPr>
              <a:t>IV</a:t>
            </a:r>
            <a:r>
              <a:rPr lang="en-US" sz="1600">
                <a:solidFill>
                  <a:schemeClr val="bg1"/>
                </a:solidFill>
              </a:rPr>
              <a:t>. Management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9B61FB63-3798-5810-9BDB-C9F0F50B645B}"/>
              </a:ext>
            </a:extLst>
          </p:cNvPr>
          <p:cNvSpPr/>
          <p:nvPr/>
        </p:nvSpPr>
        <p:spPr>
          <a:xfrm>
            <a:off x="939375" y="7173569"/>
            <a:ext cx="1621924" cy="1639799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365E9F8-61A2-823A-C24D-23E7FCA264E6}"/>
              </a:ext>
            </a:extLst>
          </p:cNvPr>
          <p:cNvSpPr txBox="1"/>
          <p:nvPr/>
        </p:nvSpPr>
        <p:spPr>
          <a:xfrm>
            <a:off x="-12702" y="426783"/>
            <a:ext cx="6849760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200" b="1"/>
              <a:t>Patient: Name, Surname; Date of birth; Patient identifier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E8707CF-60EB-D95B-3F1F-D15A5C40EC5D}"/>
              </a:ext>
            </a:extLst>
          </p:cNvPr>
          <p:cNvSpPr/>
          <p:nvPr/>
        </p:nvSpPr>
        <p:spPr>
          <a:xfrm>
            <a:off x="551" y="794"/>
            <a:ext cx="6856901" cy="433068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2000" b="1">
                <a:solidFill>
                  <a:schemeClr val="bg1"/>
                </a:solidFill>
              </a:rPr>
              <a:t>Sepsis Assessment Obstetrics 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DFC6772-C359-C9EA-E8C1-0EF56E9250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40017" y="-20760"/>
            <a:ext cx="717435" cy="476174"/>
          </a:xfrm>
          <a:prstGeom prst="rect">
            <a:avLst/>
          </a:prstGeom>
        </p:spPr>
      </p:pic>
      <p:sp>
        <p:nvSpPr>
          <p:cNvPr id="25" name="Rectangle 24">
            <a:extLst>
              <a:ext uri="{FF2B5EF4-FFF2-40B4-BE49-F238E27FC236}">
                <a16:creationId xmlns:a16="http://schemas.microsoft.com/office/drawing/2014/main" id="{EB3EF41E-3259-9D9A-77FA-DC64EEDAD3D0}"/>
              </a:ext>
            </a:extLst>
          </p:cNvPr>
          <p:cNvSpPr/>
          <p:nvPr/>
        </p:nvSpPr>
        <p:spPr>
          <a:xfrm>
            <a:off x="552" y="3842699"/>
            <a:ext cx="6847378" cy="2785939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endParaRPr lang="en-US" b="1"/>
          </a:p>
          <a:p>
            <a:endParaRPr lang="en-US" sz="1800"/>
          </a:p>
        </p:txBody>
      </p:sp>
      <p:sp>
        <p:nvSpPr>
          <p:cNvPr id="27" name="Down Arrow Callout 26">
            <a:extLst>
              <a:ext uri="{FF2B5EF4-FFF2-40B4-BE49-F238E27FC236}">
                <a16:creationId xmlns:a16="http://schemas.microsoft.com/office/drawing/2014/main" id="{F87A0563-A37A-CBB5-03F3-967EF3A10E49}"/>
              </a:ext>
            </a:extLst>
          </p:cNvPr>
          <p:cNvSpPr/>
          <p:nvPr/>
        </p:nvSpPr>
        <p:spPr>
          <a:xfrm>
            <a:off x="1438441" y="5717225"/>
            <a:ext cx="1315576" cy="1119855"/>
          </a:xfrm>
          <a:prstGeom prst="downArrowCallout">
            <a:avLst>
              <a:gd name="adj1" fmla="val 20139"/>
              <a:gd name="adj2" fmla="val 16416"/>
              <a:gd name="adj3" fmla="val 11324"/>
              <a:gd name="adj4" fmla="val 68643"/>
            </a:avLst>
          </a:prstGeom>
          <a:solidFill>
            <a:srgbClr val="FF0000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b"/>
          <a:lstStyle/>
          <a:p>
            <a:pPr algn="ctr"/>
            <a:r>
              <a:rPr lang="en-US" sz="1200">
                <a:solidFill>
                  <a:schemeClr val="bg1"/>
                </a:solidFill>
              </a:rPr>
              <a:t>Probable sepsis</a:t>
            </a:r>
            <a:endParaRPr lang="en-US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6C724F4-4EA8-FFB4-CAEE-335DE2DF53AD}"/>
              </a:ext>
            </a:extLst>
          </p:cNvPr>
          <p:cNvSpPr txBox="1"/>
          <p:nvPr/>
        </p:nvSpPr>
        <p:spPr>
          <a:xfrm>
            <a:off x="10853" y="5349262"/>
            <a:ext cx="1135157" cy="1200314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txBody>
          <a:bodyPr wrap="square" lIns="91425" tIns="45713" rIns="91425" bIns="45713" rtlCol="0" anchor="t">
            <a:spAutoFit/>
          </a:bodyPr>
          <a:lstStyle/>
          <a:p>
            <a:r>
              <a:rPr lang="en-US" sz="1200">
                <a:solidFill>
                  <a:schemeClr val="bg1"/>
                </a:solidFill>
              </a:rPr>
              <a:t>Bedside </a:t>
            </a:r>
            <a:endParaRPr lang="en-US">
              <a:solidFill>
                <a:schemeClr val="bg1"/>
              </a:solidFill>
            </a:endParaRPr>
          </a:p>
          <a:p>
            <a:pPr marL="171450" indent="-171450">
              <a:buFont typeface="Arial"/>
              <a:buChar char="•"/>
            </a:pPr>
            <a:r>
              <a:rPr lang="en-US" sz="1000">
                <a:solidFill>
                  <a:schemeClr val="bg1"/>
                </a:solidFill>
              </a:rPr>
              <a:t>Organ dysfunction (GCS, CV, Resp)</a:t>
            </a:r>
          </a:p>
          <a:p>
            <a:pPr marL="171450" indent="-171450">
              <a:buFont typeface="Arial"/>
              <a:buChar char="•"/>
            </a:pPr>
            <a:r>
              <a:rPr lang="en-US" sz="1000">
                <a:solidFill>
                  <a:schemeClr val="bg1"/>
                </a:solidFill>
              </a:rPr>
              <a:t>high-risk group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913BDEC9-5E78-7B42-0277-2A58C9821C15}"/>
              </a:ext>
            </a:extLst>
          </p:cNvPr>
          <p:cNvSpPr txBox="1"/>
          <p:nvPr/>
        </p:nvSpPr>
        <p:spPr>
          <a:xfrm>
            <a:off x="6309833" y="5733302"/>
            <a:ext cx="582244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200">
                <a:solidFill>
                  <a:schemeClr val="bg1"/>
                </a:solidFill>
              </a:rPr>
              <a:t>Step down?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32CE1EA0-8FC8-7DF4-DB4C-DAFDA2F904FF}"/>
              </a:ext>
            </a:extLst>
          </p:cNvPr>
          <p:cNvSpPr/>
          <p:nvPr/>
        </p:nvSpPr>
        <p:spPr>
          <a:xfrm>
            <a:off x="4721781" y="4197103"/>
            <a:ext cx="179971" cy="17997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46A6E009-9EE2-817B-C45B-D8BFFAB47ACA}"/>
              </a:ext>
            </a:extLst>
          </p:cNvPr>
          <p:cNvSpPr txBox="1"/>
          <p:nvPr/>
        </p:nvSpPr>
        <p:spPr>
          <a:xfrm>
            <a:off x="1620107" y="4142567"/>
            <a:ext cx="481145" cy="276985"/>
          </a:xfrm>
          <a:prstGeom prst="rect">
            <a:avLst/>
          </a:prstGeom>
          <a:noFill/>
        </p:spPr>
        <p:txBody>
          <a:bodyPr wrap="square" lIns="91425" tIns="45713" rIns="91425" bIns="45713" rtlCol="0" anchor="t">
            <a:spAutoFit/>
          </a:bodyPr>
          <a:lstStyle/>
          <a:p>
            <a:r>
              <a:rPr lang="en-US" sz="1200">
                <a:solidFill>
                  <a:schemeClr val="bg1"/>
                </a:solidFill>
              </a:rPr>
              <a:t>YES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A06E048B-3C68-8E9D-314E-89AD11D6F13F}"/>
              </a:ext>
            </a:extLst>
          </p:cNvPr>
          <p:cNvSpPr txBox="1"/>
          <p:nvPr/>
        </p:nvSpPr>
        <p:spPr>
          <a:xfrm>
            <a:off x="4915054" y="4153711"/>
            <a:ext cx="1915736" cy="276999"/>
          </a:xfrm>
          <a:prstGeom prst="rect">
            <a:avLst/>
          </a:prstGeom>
          <a:solidFill>
            <a:srgbClr val="7030A0"/>
          </a:solidFill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200">
                <a:solidFill>
                  <a:schemeClr val="bg1"/>
                </a:solidFill>
              </a:rPr>
              <a:t>NO </a:t>
            </a:r>
            <a:endParaRPr lang="en-US" sz="800">
              <a:solidFill>
                <a:schemeClr val="bg1"/>
              </a:solidFill>
            </a:endParaRPr>
          </a:p>
        </p:txBody>
      </p:sp>
      <p:grpSp>
        <p:nvGrpSpPr>
          <p:cNvPr id="18" name="Groupe 17">
            <a:extLst>
              <a:ext uri="{FF2B5EF4-FFF2-40B4-BE49-F238E27FC236}">
                <a16:creationId xmlns:a16="http://schemas.microsoft.com/office/drawing/2014/main" id="{DFE5AC4D-95A0-7163-C630-97769BB144AD}"/>
              </a:ext>
            </a:extLst>
          </p:cNvPr>
          <p:cNvGrpSpPr/>
          <p:nvPr/>
        </p:nvGrpSpPr>
        <p:grpSpPr>
          <a:xfrm>
            <a:off x="1697198" y="5910101"/>
            <a:ext cx="616625" cy="276999"/>
            <a:chOff x="1556234" y="4662279"/>
            <a:chExt cx="616625" cy="276999"/>
          </a:xfrm>
        </p:grpSpPr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EA6C4085-556D-651E-F195-E63251642DFE}"/>
                </a:ext>
              </a:extLst>
            </p:cNvPr>
            <p:cNvSpPr/>
            <p:nvPr/>
          </p:nvSpPr>
          <p:spPr>
            <a:xfrm>
              <a:off x="1556234" y="4699654"/>
              <a:ext cx="179971" cy="179971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>
                <a:solidFill>
                  <a:schemeClr val="tx1"/>
                </a:solidFill>
              </a:endParaRP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03044308-F4F1-6EBD-38B6-34CB03FAB016}"/>
                </a:ext>
              </a:extLst>
            </p:cNvPr>
            <p:cNvSpPr txBox="1"/>
            <p:nvPr/>
          </p:nvSpPr>
          <p:spPr>
            <a:xfrm>
              <a:off x="1733315" y="4662279"/>
              <a:ext cx="43954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/>
                <a:t>YES</a:t>
              </a:r>
            </a:p>
          </p:txBody>
        </p:sp>
      </p:grpSp>
      <p:sp>
        <p:nvSpPr>
          <p:cNvPr id="45" name="TextBox 44">
            <a:extLst>
              <a:ext uri="{FF2B5EF4-FFF2-40B4-BE49-F238E27FC236}">
                <a16:creationId xmlns:a16="http://schemas.microsoft.com/office/drawing/2014/main" id="{17FFDF23-33DB-786B-BD67-1DD995CF488B}"/>
              </a:ext>
            </a:extLst>
          </p:cNvPr>
          <p:cNvSpPr txBox="1"/>
          <p:nvPr/>
        </p:nvSpPr>
        <p:spPr>
          <a:xfrm>
            <a:off x="5485395" y="5787570"/>
            <a:ext cx="4427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/>
              <a:t>NO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125B623-F390-E833-848A-3EADA335FEB1}"/>
              </a:ext>
            </a:extLst>
          </p:cNvPr>
          <p:cNvSpPr txBox="1"/>
          <p:nvPr/>
        </p:nvSpPr>
        <p:spPr>
          <a:xfrm>
            <a:off x="10851" y="4135969"/>
            <a:ext cx="1405565" cy="276985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txBody>
          <a:bodyPr wrap="square" lIns="91425" tIns="45713" rIns="91425" bIns="45713" rtlCol="0" anchor="t">
            <a:spAutoFit/>
          </a:bodyPr>
          <a:lstStyle/>
          <a:p>
            <a:r>
              <a:rPr lang="en-US" sz="1200">
                <a:solidFill>
                  <a:schemeClr val="bg1"/>
                </a:solidFill>
              </a:rPr>
              <a:t>Infection possible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2DE94A62-F378-C5BF-8AA8-4909D8F08953}"/>
              </a:ext>
            </a:extLst>
          </p:cNvPr>
          <p:cNvSpPr txBox="1"/>
          <p:nvPr/>
        </p:nvSpPr>
        <p:spPr>
          <a:xfrm>
            <a:off x="5253515" y="6933943"/>
            <a:ext cx="1078844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200">
                <a:solidFill>
                  <a:schemeClr val="bg1"/>
                </a:solidFill>
              </a:rPr>
              <a:t>Alert senior clinician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0E0723EA-9F1E-2984-5732-1BA45574B0E0}"/>
              </a:ext>
            </a:extLst>
          </p:cNvPr>
          <p:cNvSpPr/>
          <p:nvPr/>
        </p:nvSpPr>
        <p:spPr>
          <a:xfrm>
            <a:off x="3020985" y="7178353"/>
            <a:ext cx="1864227" cy="716053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693" indent="-285693">
              <a:buFontTx/>
              <a:buChar char="-"/>
            </a:pPr>
            <a:r>
              <a:rPr lang="en-US" sz="1200">
                <a:solidFill>
                  <a:schemeClr val="tx1"/>
                </a:solidFill>
              </a:rPr>
              <a:t>IV access*</a:t>
            </a:r>
          </a:p>
          <a:p>
            <a:pPr marL="285693" indent="-285693">
              <a:buFontTx/>
              <a:buChar char="-"/>
            </a:pPr>
            <a:r>
              <a:rPr lang="en-US" sz="1200">
                <a:solidFill>
                  <a:schemeClr val="tx1"/>
                </a:solidFill>
              </a:rPr>
              <a:t>Microbiology*</a:t>
            </a:r>
          </a:p>
          <a:p>
            <a:pPr marL="285693" indent="-285693">
              <a:buFontTx/>
              <a:buChar char="-"/>
            </a:pPr>
            <a:r>
              <a:rPr lang="en-US" sz="1200">
                <a:solidFill>
                  <a:schemeClr val="tx1"/>
                </a:solidFill>
              </a:rPr>
              <a:t>Lab Organ function*</a:t>
            </a:r>
          </a:p>
          <a:p>
            <a:pPr marL="285693" indent="-285693">
              <a:buFontTx/>
              <a:buChar char="-"/>
            </a:pPr>
            <a:r>
              <a:rPr lang="en-US" sz="1200">
                <a:solidFill>
                  <a:schemeClr val="tx1"/>
                </a:solidFill>
              </a:rPr>
              <a:t>Lactate*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412387B0-25E6-DC38-1A4F-431CAB16565F}"/>
              </a:ext>
            </a:extLst>
          </p:cNvPr>
          <p:cNvSpPr txBox="1"/>
          <p:nvPr/>
        </p:nvSpPr>
        <p:spPr>
          <a:xfrm>
            <a:off x="801289" y="7434467"/>
            <a:ext cx="1680268" cy="107721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600">
                <a:solidFill>
                  <a:schemeClr val="bg1"/>
                </a:solidFill>
              </a:rPr>
              <a:t>Complete</a:t>
            </a:r>
            <a:endParaRPr lang="en-US" sz="1600">
              <a:solidFill>
                <a:srgbClr val="000000"/>
              </a:solidFill>
            </a:endParaRPr>
          </a:p>
          <a:p>
            <a:pPr algn="ctr"/>
            <a:r>
              <a:rPr lang="en-US" sz="1600">
                <a:solidFill>
                  <a:schemeClr val="bg1"/>
                </a:solidFill>
              </a:rPr>
              <a:t>Swiss Sepsis Bundle </a:t>
            </a:r>
          </a:p>
          <a:p>
            <a:pPr algn="ctr"/>
            <a:r>
              <a:rPr lang="en-US" sz="1600">
                <a:solidFill>
                  <a:schemeClr val="bg1"/>
                </a:solidFill>
              </a:rPr>
              <a:t>within 1hour</a:t>
            </a:r>
          </a:p>
        </p:txBody>
      </p:sp>
      <p:sp>
        <p:nvSpPr>
          <p:cNvPr id="55" name="Right Arrow Callout 54">
            <a:extLst>
              <a:ext uri="{FF2B5EF4-FFF2-40B4-BE49-F238E27FC236}">
                <a16:creationId xmlns:a16="http://schemas.microsoft.com/office/drawing/2014/main" id="{7041B6E8-323C-165E-806D-1FC6DD5D6E17}"/>
              </a:ext>
            </a:extLst>
          </p:cNvPr>
          <p:cNvSpPr/>
          <p:nvPr/>
        </p:nvSpPr>
        <p:spPr>
          <a:xfrm>
            <a:off x="3971671" y="8250218"/>
            <a:ext cx="1204263" cy="541320"/>
          </a:xfrm>
          <a:prstGeom prst="rightArrowCallout">
            <a:avLst>
              <a:gd name="adj1" fmla="val 25000"/>
              <a:gd name="adj2" fmla="val 25000"/>
              <a:gd name="adj3" fmla="val 19327"/>
              <a:gd name="adj4" fmla="val 75850"/>
            </a:avLst>
          </a:prstGeom>
          <a:solidFill>
            <a:schemeClr val="bg1"/>
          </a:solidFill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4591D0BD-F2B0-DDE1-5204-A9A00BE0B938}"/>
              </a:ext>
            </a:extLst>
          </p:cNvPr>
          <p:cNvSpPr/>
          <p:nvPr/>
        </p:nvSpPr>
        <p:spPr>
          <a:xfrm>
            <a:off x="3000237" y="8237487"/>
            <a:ext cx="1045162" cy="573175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57" name="Down Arrow 56">
            <a:extLst>
              <a:ext uri="{FF2B5EF4-FFF2-40B4-BE49-F238E27FC236}">
                <a16:creationId xmlns:a16="http://schemas.microsoft.com/office/drawing/2014/main" id="{D6069D23-3B04-316A-0837-8411DD5EB652}"/>
              </a:ext>
            </a:extLst>
          </p:cNvPr>
          <p:cNvSpPr/>
          <p:nvPr/>
        </p:nvSpPr>
        <p:spPr>
          <a:xfrm>
            <a:off x="3196389" y="8689872"/>
            <a:ext cx="410624" cy="436527"/>
          </a:xfrm>
          <a:prstGeom prst="downArrow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E796C5FE-893C-B14B-BB39-2640D8EEA0A3}"/>
              </a:ext>
            </a:extLst>
          </p:cNvPr>
          <p:cNvSpPr/>
          <p:nvPr/>
        </p:nvSpPr>
        <p:spPr>
          <a:xfrm>
            <a:off x="3018364" y="7874072"/>
            <a:ext cx="1884989" cy="330613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>
                <a:solidFill>
                  <a:schemeClr val="bg1"/>
                </a:solidFill>
              </a:rPr>
              <a:t>Antibiotics?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4DAA22BC-C761-0F38-B0A3-C21A7F81FAD8}"/>
              </a:ext>
            </a:extLst>
          </p:cNvPr>
          <p:cNvSpPr/>
          <p:nvPr/>
        </p:nvSpPr>
        <p:spPr>
          <a:xfrm>
            <a:off x="3195517" y="8356485"/>
            <a:ext cx="179971" cy="17997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tx1"/>
              </a:solidFill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CDEDCD02-D6CF-A62C-BEBD-0A3B9879CECF}"/>
              </a:ext>
            </a:extLst>
          </p:cNvPr>
          <p:cNvSpPr txBox="1"/>
          <p:nvPr/>
        </p:nvSpPr>
        <p:spPr>
          <a:xfrm>
            <a:off x="3372598" y="8311729"/>
            <a:ext cx="48114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/>
              <a:t>YES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909E9B2C-DDC2-461A-1942-99C97A115B88}"/>
              </a:ext>
            </a:extLst>
          </p:cNvPr>
          <p:cNvSpPr/>
          <p:nvPr/>
        </p:nvSpPr>
        <p:spPr>
          <a:xfrm>
            <a:off x="4155069" y="8356485"/>
            <a:ext cx="179971" cy="17997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tx1"/>
              </a:solidFill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AA8F462B-825C-48D4-DC8C-DCF8F0C47A1F}"/>
              </a:ext>
            </a:extLst>
          </p:cNvPr>
          <p:cNvSpPr txBox="1"/>
          <p:nvPr/>
        </p:nvSpPr>
        <p:spPr>
          <a:xfrm>
            <a:off x="4357547" y="8311729"/>
            <a:ext cx="4427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/>
              <a:t>NO</a:t>
            </a:r>
          </a:p>
        </p:txBody>
      </p:sp>
      <p:sp>
        <p:nvSpPr>
          <p:cNvPr id="63" name="Down Arrow 62">
            <a:extLst>
              <a:ext uri="{FF2B5EF4-FFF2-40B4-BE49-F238E27FC236}">
                <a16:creationId xmlns:a16="http://schemas.microsoft.com/office/drawing/2014/main" id="{E787CDA0-975A-3184-9454-BD329E9B1B10}"/>
              </a:ext>
            </a:extLst>
          </p:cNvPr>
          <p:cNvSpPr/>
          <p:nvPr/>
        </p:nvSpPr>
        <p:spPr>
          <a:xfrm>
            <a:off x="1504865" y="8707116"/>
            <a:ext cx="410624" cy="436527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004DAB4B-1024-6506-57DD-4B4DDDCC14AB}"/>
              </a:ext>
            </a:extLst>
          </p:cNvPr>
          <p:cNvSpPr txBox="1"/>
          <p:nvPr/>
        </p:nvSpPr>
        <p:spPr>
          <a:xfrm>
            <a:off x="5148027" y="8224184"/>
            <a:ext cx="14352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>
                <a:solidFill>
                  <a:schemeClr val="bg1"/>
                </a:solidFill>
              </a:rPr>
              <a:t>Step down, Document</a:t>
            </a:r>
          </a:p>
        </p:txBody>
      </p:sp>
      <p:grpSp>
        <p:nvGrpSpPr>
          <p:cNvPr id="84" name="Group 83">
            <a:extLst>
              <a:ext uri="{FF2B5EF4-FFF2-40B4-BE49-F238E27FC236}">
                <a16:creationId xmlns:a16="http://schemas.microsoft.com/office/drawing/2014/main" id="{591B8004-9DED-C470-3DC1-3D8233C71663}"/>
              </a:ext>
            </a:extLst>
          </p:cNvPr>
          <p:cNvGrpSpPr/>
          <p:nvPr/>
        </p:nvGrpSpPr>
        <p:grpSpPr>
          <a:xfrm>
            <a:off x="2260349" y="7274634"/>
            <a:ext cx="876318" cy="490915"/>
            <a:chOff x="2046249" y="5997648"/>
            <a:chExt cx="876458" cy="490994"/>
          </a:xfrm>
        </p:grpSpPr>
        <p:sp>
          <p:nvSpPr>
            <p:cNvPr id="82" name="Right Arrow 81">
              <a:extLst>
                <a:ext uri="{FF2B5EF4-FFF2-40B4-BE49-F238E27FC236}">
                  <a16:creationId xmlns:a16="http://schemas.microsoft.com/office/drawing/2014/main" id="{BD2E2769-46D1-5927-6C6A-B798664BED59}"/>
                </a:ext>
              </a:extLst>
            </p:cNvPr>
            <p:cNvSpPr/>
            <p:nvPr/>
          </p:nvSpPr>
          <p:spPr>
            <a:xfrm rot="10800000">
              <a:off x="2164541" y="5997648"/>
              <a:ext cx="743990" cy="490994"/>
            </a:xfrm>
            <a:prstGeom prst="rightArrow">
              <a:avLst>
                <a:gd name="adj1" fmla="val 50000"/>
                <a:gd name="adj2" fmla="val 34480"/>
              </a:avLst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>
                <a:solidFill>
                  <a:schemeClr val="bg1"/>
                </a:solidFill>
              </a:endParaRPr>
            </a:p>
          </p:txBody>
        </p: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36838DCD-1268-E728-29B1-1C36827446E5}"/>
                </a:ext>
              </a:extLst>
            </p:cNvPr>
            <p:cNvSpPr txBox="1"/>
            <p:nvPr/>
          </p:nvSpPr>
          <p:spPr>
            <a:xfrm>
              <a:off x="2046249" y="6108640"/>
              <a:ext cx="876458" cy="276999"/>
            </a:xfrm>
            <a:prstGeom prst="rect">
              <a:avLst/>
            </a:prstGeom>
            <a:noFill/>
          </p:spPr>
          <p:txBody>
            <a:bodyPr wrap="none" lIns="91440" tIns="45720" rIns="91440" bIns="45720" rtlCol="0" anchor="t">
              <a:spAutoFit/>
            </a:bodyPr>
            <a:lstStyle/>
            <a:p>
              <a:pPr algn="just"/>
              <a:r>
                <a:rPr lang="en-US" sz="1200">
                  <a:solidFill>
                    <a:schemeClr val="bg1"/>
                  </a:solidFill>
                </a:rPr>
                <a:t>Org </a:t>
              </a:r>
              <a:r>
                <a:rPr lang="en-US" sz="1200" err="1">
                  <a:solidFill>
                    <a:schemeClr val="bg1"/>
                  </a:solidFill>
                </a:rPr>
                <a:t>Dysfct</a:t>
              </a:r>
              <a:endParaRPr lang="en-US" sz="1200">
                <a:solidFill>
                  <a:schemeClr val="bg1"/>
                </a:solidFill>
              </a:endParaRPr>
            </a:p>
          </p:txBody>
        </p:sp>
      </p:grpSp>
      <p:sp>
        <p:nvSpPr>
          <p:cNvPr id="85" name="TextBox 84">
            <a:extLst>
              <a:ext uri="{FF2B5EF4-FFF2-40B4-BE49-F238E27FC236}">
                <a16:creationId xmlns:a16="http://schemas.microsoft.com/office/drawing/2014/main" id="{3197A5C5-32C9-C335-D712-069BF0AE460F}"/>
              </a:ext>
            </a:extLst>
          </p:cNvPr>
          <p:cNvSpPr txBox="1"/>
          <p:nvPr/>
        </p:nvSpPr>
        <p:spPr>
          <a:xfrm>
            <a:off x="3002256" y="8521696"/>
            <a:ext cx="1142165" cy="276999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US" sz="1200"/>
              <a:t>Inform senior</a:t>
            </a:r>
          </a:p>
        </p:txBody>
      </p:sp>
      <p:sp>
        <p:nvSpPr>
          <p:cNvPr id="88" name="Geschweifte Klammer rechts 87">
            <a:extLst>
              <a:ext uri="{FF2B5EF4-FFF2-40B4-BE49-F238E27FC236}">
                <a16:creationId xmlns:a16="http://schemas.microsoft.com/office/drawing/2014/main" id="{EBDF4E43-9BE4-84DA-FB5B-B09BE069955D}"/>
              </a:ext>
            </a:extLst>
          </p:cNvPr>
          <p:cNvSpPr/>
          <p:nvPr/>
        </p:nvSpPr>
        <p:spPr>
          <a:xfrm>
            <a:off x="1117515" y="5483772"/>
            <a:ext cx="163183" cy="1129293"/>
          </a:xfrm>
          <a:prstGeom prst="rightBrace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CH" sz="1800"/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id="{5211B087-3DCF-C114-5BD4-C470B630F5AF}"/>
              </a:ext>
            </a:extLst>
          </p:cNvPr>
          <p:cNvSpPr/>
          <p:nvPr/>
        </p:nvSpPr>
        <p:spPr>
          <a:xfrm>
            <a:off x="221567" y="1158537"/>
            <a:ext cx="179971" cy="17743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id="{12FC4082-4879-C247-3D74-760900F3596B}"/>
              </a:ext>
            </a:extLst>
          </p:cNvPr>
          <p:cNvSpPr/>
          <p:nvPr/>
        </p:nvSpPr>
        <p:spPr>
          <a:xfrm>
            <a:off x="4502453" y="1158537"/>
            <a:ext cx="179971" cy="17743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A387FD8C-4E5A-DBE5-664C-84FFDD0FE560}"/>
              </a:ext>
            </a:extLst>
          </p:cNvPr>
          <p:cNvSpPr/>
          <p:nvPr/>
        </p:nvSpPr>
        <p:spPr>
          <a:xfrm>
            <a:off x="2251709" y="1158537"/>
            <a:ext cx="179971" cy="17743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9" name="TextBox 11">
            <a:extLst>
              <a:ext uri="{FF2B5EF4-FFF2-40B4-BE49-F238E27FC236}">
                <a16:creationId xmlns:a16="http://schemas.microsoft.com/office/drawing/2014/main" id="{CEA898E2-7849-8B9B-142C-413F5F0298D3}"/>
              </a:ext>
            </a:extLst>
          </p:cNvPr>
          <p:cNvSpPr txBox="1"/>
          <p:nvPr/>
        </p:nvSpPr>
        <p:spPr>
          <a:xfrm>
            <a:off x="435772" y="1082043"/>
            <a:ext cx="1676793" cy="333737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600">
                <a:solidFill>
                  <a:schemeClr val="bg1"/>
                </a:solidFill>
              </a:rPr>
              <a:t>Sepsis suspicion</a:t>
            </a:r>
          </a:p>
        </p:txBody>
      </p:sp>
      <p:sp>
        <p:nvSpPr>
          <p:cNvPr id="110" name="TextBox 12">
            <a:extLst>
              <a:ext uri="{FF2B5EF4-FFF2-40B4-BE49-F238E27FC236}">
                <a16:creationId xmlns:a16="http://schemas.microsoft.com/office/drawing/2014/main" id="{E0A72651-705F-C4ED-5EAD-F69B5A2F74F4}"/>
              </a:ext>
            </a:extLst>
          </p:cNvPr>
          <p:cNvSpPr txBox="1"/>
          <p:nvPr/>
        </p:nvSpPr>
        <p:spPr>
          <a:xfrm>
            <a:off x="2440514" y="1082043"/>
            <a:ext cx="1870725" cy="333737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600">
                <a:solidFill>
                  <a:schemeClr val="bg1"/>
                </a:solidFill>
              </a:rPr>
              <a:t>Care-giver concern</a:t>
            </a:r>
          </a:p>
        </p:txBody>
      </p:sp>
      <p:sp>
        <p:nvSpPr>
          <p:cNvPr id="111" name="TextBox 13">
            <a:extLst>
              <a:ext uri="{FF2B5EF4-FFF2-40B4-BE49-F238E27FC236}">
                <a16:creationId xmlns:a16="http://schemas.microsoft.com/office/drawing/2014/main" id="{D2553D03-3FF4-5838-39EF-55F0DE8A202C}"/>
              </a:ext>
            </a:extLst>
          </p:cNvPr>
          <p:cNvSpPr txBox="1"/>
          <p:nvPr/>
        </p:nvSpPr>
        <p:spPr>
          <a:xfrm>
            <a:off x="4716659" y="1082043"/>
            <a:ext cx="2043606" cy="33854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txBody>
          <a:bodyPr wrap="none" lIns="91425" tIns="45713" rIns="91425" bIns="45713" rtlCol="0" anchor="t">
            <a:spAutoFit/>
          </a:bodyPr>
          <a:lstStyle/>
          <a:p>
            <a:r>
              <a:rPr lang="en-US" sz="1600">
                <a:solidFill>
                  <a:schemeClr val="bg1"/>
                </a:solidFill>
              </a:rPr>
              <a:t>Clinical deterioration</a:t>
            </a:r>
          </a:p>
        </p:txBody>
      </p:sp>
      <p:sp>
        <p:nvSpPr>
          <p:cNvPr id="112" name="Légende : flèche vers la droite 111">
            <a:extLst>
              <a:ext uri="{FF2B5EF4-FFF2-40B4-BE49-F238E27FC236}">
                <a16:creationId xmlns:a16="http://schemas.microsoft.com/office/drawing/2014/main" id="{CC29C9A6-ECBE-4815-49BF-C1B227171699}"/>
              </a:ext>
            </a:extLst>
          </p:cNvPr>
          <p:cNvSpPr/>
          <p:nvPr/>
        </p:nvSpPr>
        <p:spPr>
          <a:xfrm>
            <a:off x="11702" y="9090629"/>
            <a:ext cx="4258792" cy="945002"/>
          </a:xfrm>
          <a:prstGeom prst="rightArrowCallout">
            <a:avLst>
              <a:gd name="adj1" fmla="val 19196"/>
              <a:gd name="adj2" fmla="val 16358"/>
              <a:gd name="adj3" fmla="val 15828"/>
              <a:gd name="adj4" fmla="val 92757"/>
            </a:avLst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endParaRPr lang="en-US" sz="1600"/>
          </a:p>
        </p:txBody>
      </p:sp>
      <p:sp>
        <p:nvSpPr>
          <p:cNvPr id="114" name="TextBox 11">
            <a:extLst>
              <a:ext uri="{FF2B5EF4-FFF2-40B4-BE49-F238E27FC236}">
                <a16:creationId xmlns:a16="http://schemas.microsoft.com/office/drawing/2014/main" id="{AC4D3EE9-C617-CFD0-B5AE-D668B45BD47E}"/>
              </a:ext>
            </a:extLst>
          </p:cNvPr>
          <p:cNvSpPr txBox="1"/>
          <p:nvPr/>
        </p:nvSpPr>
        <p:spPr>
          <a:xfrm>
            <a:off x="401579" y="9374746"/>
            <a:ext cx="2108591" cy="27898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>
                <a:solidFill>
                  <a:schemeClr val="bg1"/>
                </a:solidFill>
              </a:rPr>
              <a:t>Response to initial measures</a:t>
            </a:r>
          </a:p>
        </p:txBody>
      </p:sp>
      <p:sp>
        <p:nvSpPr>
          <p:cNvPr id="116" name="TextBox 11">
            <a:extLst>
              <a:ext uri="{FF2B5EF4-FFF2-40B4-BE49-F238E27FC236}">
                <a16:creationId xmlns:a16="http://schemas.microsoft.com/office/drawing/2014/main" id="{22248E5C-953B-C7EE-BE39-608D8966A930}"/>
              </a:ext>
            </a:extLst>
          </p:cNvPr>
          <p:cNvSpPr txBox="1"/>
          <p:nvPr/>
        </p:nvSpPr>
        <p:spPr>
          <a:xfrm>
            <a:off x="363322" y="9618492"/>
            <a:ext cx="3390090" cy="276999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200">
                <a:solidFill>
                  <a:schemeClr val="bg1"/>
                </a:solidFill>
              </a:rPr>
              <a:t>Necessity for escalation of care (aim 6 hours) </a:t>
            </a:r>
          </a:p>
        </p:txBody>
      </p:sp>
      <p:sp>
        <p:nvSpPr>
          <p:cNvPr id="126" name="Rectangle 125">
            <a:extLst>
              <a:ext uri="{FF2B5EF4-FFF2-40B4-BE49-F238E27FC236}">
                <a16:creationId xmlns:a16="http://schemas.microsoft.com/office/drawing/2014/main" id="{7434CB2F-4493-6BAF-1941-7522A8C5EE19}"/>
              </a:ext>
            </a:extLst>
          </p:cNvPr>
          <p:cNvSpPr/>
          <p:nvPr/>
        </p:nvSpPr>
        <p:spPr>
          <a:xfrm>
            <a:off x="4239477" y="9131615"/>
            <a:ext cx="2606822" cy="798211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sz="1800"/>
          </a:p>
        </p:txBody>
      </p:sp>
      <p:sp>
        <p:nvSpPr>
          <p:cNvPr id="121" name="TextBox 11">
            <a:extLst>
              <a:ext uri="{FF2B5EF4-FFF2-40B4-BE49-F238E27FC236}">
                <a16:creationId xmlns:a16="http://schemas.microsoft.com/office/drawing/2014/main" id="{EA45BACD-154B-FD45-C2B2-2EF4E90B5CFD}"/>
              </a:ext>
            </a:extLst>
          </p:cNvPr>
          <p:cNvSpPr txBox="1"/>
          <p:nvPr/>
        </p:nvSpPr>
        <p:spPr>
          <a:xfrm>
            <a:off x="4767063" y="9293075"/>
            <a:ext cx="1948098" cy="276999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200">
                <a:solidFill>
                  <a:schemeClr val="bg1"/>
                </a:solidFill>
              </a:rPr>
              <a:t>Antimicrobial Stewardship</a:t>
            </a:r>
          </a:p>
        </p:txBody>
      </p:sp>
      <p:sp>
        <p:nvSpPr>
          <p:cNvPr id="129" name="TextBox 11">
            <a:extLst>
              <a:ext uri="{FF2B5EF4-FFF2-40B4-BE49-F238E27FC236}">
                <a16:creationId xmlns:a16="http://schemas.microsoft.com/office/drawing/2014/main" id="{4DF54E4D-E4E7-2E4B-1701-46F08FF496FE}"/>
              </a:ext>
            </a:extLst>
          </p:cNvPr>
          <p:cNvSpPr txBox="1"/>
          <p:nvPr/>
        </p:nvSpPr>
        <p:spPr>
          <a:xfrm>
            <a:off x="4767063" y="9572292"/>
            <a:ext cx="1654278" cy="276999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200">
                <a:solidFill>
                  <a:schemeClr val="bg1"/>
                </a:solidFill>
              </a:rPr>
              <a:t>Post sepsis care</a:t>
            </a:r>
          </a:p>
        </p:txBody>
      </p:sp>
      <p:sp>
        <p:nvSpPr>
          <p:cNvPr id="131" name="Rectangle 130">
            <a:extLst>
              <a:ext uri="{FF2B5EF4-FFF2-40B4-BE49-F238E27FC236}">
                <a16:creationId xmlns:a16="http://schemas.microsoft.com/office/drawing/2014/main" id="{6B4FF7F8-AFFB-E7AD-E914-612F83BAB16E}"/>
              </a:ext>
            </a:extLst>
          </p:cNvPr>
          <p:cNvSpPr/>
          <p:nvPr/>
        </p:nvSpPr>
        <p:spPr>
          <a:xfrm>
            <a:off x="4540553" y="9345665"/>
            <a:ext cx="179971" cy="17376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32" name="Rectangle 131">
            <a:extLst>
              <a:ext uri="{FF2B5EF4-FFF2-40B4-BE49-F238E27FC236}">
                <a16:creationId xmlns:a16="http://schemas.microsoft.com/office/drawing/2014/main" id="{0C998FD9-E957-0606-F983-814D2104DCDD}"/>
              </a:ext>
            </a:extLst>
          </p:cNvPr>
          <p:cNvSpPr/>
          <p:nvPr/>
        </p:nvSpPr>
        <p:spPr>
          <a:xfrm>
            <a:off x="4540553" y="9624882"/>
            <a:ext cx="179971" cy="17376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33" name="Rectangle 132">
            <a:extLst>
              <a:ext uri="{FF2B5EF4-FFF2-40B4-BE49-F238E27FC236}">
                <a16:creationId xmlns:a16="http://schemas.microsoft.com/office/drawing/2014/main" id="{9DAC4CC3-D59F-EFDF-870D-03DADFDCCB40}"/>
              </a:ext>
            </a:extLst>
          </p:cNvPr>
          <p:cNvSpPr/>
          <p:nvPr/>
        </p:nvSpPr>
        <p:spPr>
          <a:xfrm>
            <a:off x="171753" y="9671082"/>
            <a:ext cx="179971" cy="17376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34" name="Rectangle 133">
            <a:extLst>
              <a:ext uri="{FF2B5EF4-FFF2-40B4-BE49-F238E27FC236}">
                <a16:creationId xmlns:a16="http://schemas.microsoft.com/office/drawing/2014/main" id="{C9BC42AA-5DF7-216E-DAB2-8D08482AC9BA}"/>
              </a:ext>
            </a:extLst>
          </p:cNvPr>
          <p:cNvSpPr/>
          <p:nvPr/>
        </p:nvSpPr>
        <p:spPr>
          <a:xfrm>
            <a:off x="171753" y="9427336"/>
            <a:ext cx="179971" cy="17376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35" name="Rectangle 134">
            <a:extLst>
              <a:ext uri="{FF2B5EF4-FFF2-40B4-BE49-F238E27FC236}">
                <a16:creationId xmlns:a16="http://schemas.microsoft.com/office/drawing/2014/main" id="{C7F479C9-0D47-3584-8433-D91A7E2C6BE5}"/>
              </a:ext>
            </a:extLst>
          </p:cNvPr>
          <p:cNvSpPr/>
          <p:nvPr/>
        </p:nvSpPr>
        <p:spPr>
          <a:xfrm rot="16200000">
            <a:off x="175894" y="8072727"/>
            <a:ext cx="957247" cy="472918"/>
          </a:xfrm>
          <a:prstGeom prst="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sz="1800" err="1"/>
              <a:t>Huddle</a:t>
            </a:r>
            <a:endParaRPr lang="fr-CH" sz="180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F55CDC57-3743-0DC3-E083-9B377E7FA0A5}"/>
              </a:ext>
            </a:extLst>
          </p:cNvPr>
          <p:cNvSpPr txBox="1"/>
          <p:nvPr/>
        </p:nvSpPr>
        <p:spPr>
          <a:xfrm>
            <a:off x="3548006" y="5946042"/>
            <a:ext cx="4427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/>
              <a:t>NO</a:t>
            </a:r>
          </a:p>
        </p:txBody>
      </p:sp>
      <p:sp>
        <p:nvSpPr>
          <p:cNvPr id="20" name="Down Arrow Callout 26">
            <a:extLst>
              <a:ext uri="{FF2B5EF4-FFF2-40B4-BE49-F238E27FC236}">
                <a16:creationId xmlns:a16="http://schemas.microsoft.com/office/drawing/2014/main" id="{959F183A-262D-0025-9336-652D7EA6CAC6}"/>
              </a:ext>
            </a:extLst>
          </p:cNvPr>
          <p:cNvSpPr/>
          <p:nvPr/>
        </p:nvSpPr>
        <p:spPr>
          <a:xfrm>
            <a:off x="2924045" y="5703715"/>
            <a:ext cx="1436421" cy="1129925"/>
          </a:xfrm>
          <a:prstGeom prst="downArrowCallout">
            <a:avLst>
              <a:gd name="adj1" fmla="val 20139"/>
              <a:gd name="adj2" fmla="val 16416"/>
              <a:gd name="adj3" fmla="val 11324"/>
              <a:gd name="adj4" fmla="val 68643"/>
            </a:avLst>
          </a:prstGeom>
          <a:solidFill>
            <a:schemeClr val="bg1"/>
          </a:solidFill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b"/>
          <a:lstStyle/>
          <a:p>
            <a:pPr algn="ctr"/>
            <a:r>
              <a:rPr lang="en-US" sz="1200">
                <a:solidFill>
                  <a:srgbClr val="FFC000"/>
                </a:solidFill>
              </a:rPr>
              <a:t>Possible sepsis</a:t>
            </a:r>
            <a:endParaRPr lang="en-US"/>
          </a:p>
        </p:txBody>
      </p:sp>
      <p:grpSp>
        <p:nvGrpSpPr>
          <p:cNvPr id="21" name="Groupe 20">
            <a:extLst>
              <a:ext uri="{FF2B5EF4-FFF2-40B4-BE49-F238E27FC236}">
                <a16:creationId xmlns:a16="http://schemas.microsoft.com/office/drawing/2014/main" id="{2C8812CE-5380-9C9A-CDD3-4ED6F265F4C1}"/>
              </a:ext>
            </a:extLst>
          </p:cNvPr>
          <p:cNvGrpSpPr/>
          <p:nvPr/>
        </p:nvGrpSpPr>
        <p:grpSpPr>
          <a:xfrm>
            <a:off x="3365155" y="5910101"/>
            <a:ext cx="582961" cy="276999"/>
            <a:chOff x="1556234" y="4662279"/>
            <a:chExt cx="582961" cy="276999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22D4A4A7-F9B7-3FAA-D55C-2E3EEAEB5614}"/>
                </a:ext>
              </a:extLst>
            </p:cNvPr>
            <p:cNvSpPr/>
            <p:nvPr/>
          </p:nvSpPr>
          <p:spPr>
            <a:xfrm>
              <a:off x="1556234" y="4699654"/>
              <a:ext cx="179971" cy="179971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>
                <a:solidFill>
                  <a:schemeClr val="tx1"/>
                </a:solidFill>
              </a:endParaRPr>
            </a:p>
          </p:txBody>
        </p:sp>
        <p:sp>
          <p:nvSpPr>
            <p:cNvPr id="26" name="TextBox 37">
              <a:extLst>
                <a:ext uri="{FF2B5EF4-FFF2-40B4-BE49-F238E27FC236}">
                  <a16:creationId xmlns:a16="http://schemas.microsoft.com/office/drawing/2014/main" id="{563419E5-C85A-9199-E93A-0E89DFB3D432}"/>
                </a:ext>
              </a:extLst>
            </p:cNvPr>
            <p:cNvSpPr txBox="1"/>
            <p:nvPr/>
          </p:nvSpPr>
          <p:spPr>
            <a:xfrm>
              <a:off x="1733315" y="4662279"/>
              <a:ext cx="40588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/>
                <a:t>NO</a:t>
              </a:r>
            </a:p>
          </p:txBody>
        </p:sp>
      </p:grpSp>
      <p:sp>
        <p:nvSpPr>
          <p:cNvPr id="29" name="Down Arrow Callout 26">
            <a:extLst>
              <a:ext uri="{FF2B5EF4-FFF2-40B4-BE49-F238E27FC236}">
                <a16:creationId xmlns:a16="http://schemas.microsoft.com/office/drawing/2014/main" id="{A7DCAB36-5DFB-8D9F-EE7E-DDD3A6F219FB}"/>
              </a:ext>
            </a:extLst>
          </p:cNvPr>
          <p:cNvSpPr/>
          <p:nvPr/>
        </p:nvSpPr>
        <p:spPr>
          <a:xfrm>
            <a:off x="4741301" y="5703213"/>
            <a:ext cx="859902" cy="1081153"/>
          </a:xfrm>
          <a:prstGeom prst="downArrowCallout">
            <a:avLst>
              <a:gd name="adj1" fmla="val 32832"/>
              <a:gd name="adj2" fmla="val 27720"/>
              <a:gd name="adj3" fmla="val 16169"/>
              <a:gd name="adj4" fmla="val 70609"/>
            </a:avLst>
          </a:prstGeom>
          <a:solidFill>
            <a:srgbClr val="00B0F0"/>
          </a:solidFill>
          <a:ln w="3810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sz="1600">
              <a:solidFill>
                <a:srgbClr val="FFC000"/>
              </a:solidFill>
            </a:endParaRPr>
          </a:p>
        </p:txBody>
      </p:sp>
      <p:grpSp>
        <p:nvGrpSpPr>
          <p:cNvPr id="34" name="Groupe 33">
            <a:extLst>
              <a:ext uri="{FF2B5EF4-FFF2-40B4-BE49-F238E27FC236}">
                <a16:creationId xmlns:a16="http://schemas.microsoft.com/office/drawing/2014/main" id="{A6B1121C-F927-A85C-1B7D-A63B2CD68928}"/>
              </a:ext>
            </a:extLst>
          </p:cNvPr>
          <p:cNvGrpSpPr/>
          <p:nvPr/>
        </p:nvGrpSpPr>
        <p:grpSpPr>
          <a:xfrm>
            <a:off x="4768667" y="5910101"/>
            <a:ext cx="603373" cy="276999"/>
            <a:chOff x="1632741" y="4662279"/>
            <a:chExt cx="603373" cy="276999"/>
          </a:xfrm>
        </p:grpSpPr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1BA5505D-836E-8C5A-3585-F55F546AA96D}"/>
                </a:ext>
              </a:extLst>
            </p:cNvPr>
            <p:cNvSpPr/>
            <p:nvPr/>
          </p:nvSpPr>
          <p:spPr>
            <a:xfrm>
              <a:off x="1632741" y="4699654"/>
              <a:ext cx="179971" cy="179971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>
                <a:solidFill>
                  <a:schemeClr val="tx1"/>
                </a:solidFill>
              </a:endParaRPr>
            </a:p>
          </p:txBody>
        </p:sp>
        <p:sp>
          <p:nvSpPr>
            <p:cNvPr id="66" name="TextBox 37">
              <a:extLst>
                <a:ext uri="{FF2B5EF4-FFF2-40B4-BE49-F238E27FC236}">
                  <a16:creationId xmlns:a16="http://schemas.microsoft.com/office/drawing/2014/main" id="{1B0B119D-5803-7AC1-7383-F7ECEEA046B2}"/>
                </a:ext>
              </a:extLst>
            </p:cNvPr>
            <p:cNvSpPr txBox="1"/>
            <p:nvPr/>
          </p:nvSpPr>
          <p:spPr>
            <a:xfrm>
              <a:off x="1796570" y="4662279"/>
              <a:ext cx="43954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/>
                <a:t>YES</a:t>
              </a:r>
            </a:p>
          </p:txBody>
        </p:sp>
      </p:grpSp>
      <p:sp>
        <p:nvSpPr>
          <p:cNvPr id="67" name="Down Arrow Callout 26">
            <a:extLst>
              <a:ext uri="{FF2B5EF4-FFF2-40B4-BE49-F238E27FC236}">
                <a16:creationId xmlns:a16="http://schemas.microsoft.com/office/drawing/2014/main" id="{0310D4D1-279E-ABC0-D001-AD97D2F72F1A}"/>
              </a:ext>
            </a:extLst>
          </p:cNvPr>
          <p:cNvSpPr/>
          <p:nvPr/>
        </p:nvSpPr>
        <p:spPr>
          <a:xfrm rot="16200000">
            <a:off x="5494398" y="5572003"/>
            <a:ext cx="760246" cy="1022679"/>
          </a:xfrm>
          <a:prstGeom prst="downArrowCallout">
            <a:avLst>
              <a:gd name="adj1" fmla="val 32832"/>
              <a:gd name="adj2" fmla="val 27720"/>
              <a:gd name="adj3" fmla="val 21906"/>
              <a:gd name="adj4" fmla="val 68643"/>
            </a:avLst>
          </a:prstGeom>
          <a:solidFill>
            <a:schemeClr val="bg1"/>
          </a:solidFill>
          <a:ln w="3810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sz="1600">
              <a:solidFill>
                <a:srgbClr val="FFC000"/>
              </a:solidFill>
            </a:endParaRPr>
          </a:p>
        </p:txBody>
      </p:sp>
      <p:grpSp>
        <p:nvGrpSpPr>
          <p:cNvPr id="72" name="Groupe 71">
            <a:extLst>
              <a:ext uri="{FF2B5EF4-FFF2-40B4-BE49-F238E27FC236}">
                <a16:creationId xmlns:a16="http://schemas.microsoft.com/office/drawing/2014/main" id="{86F9421C-CE88-AE1A-4998-B3E0A20D13AF}"/>
              </a:ext>
            </a:extLst>
          </p:cNvPr>
          <p:cNvGrpSpPr/>
          <p:nvPr/>
        </p:nvGrpSpPr>
        <p:grpSpPr>
          <a:xfrm>
            <a:off x="5479166" y="5910101"/>
            <a:ext cx="569709" cy="276999"/>
            <a:chOff x="1594487" y="4662279"/>
            <a:chExt cx="569709" cy="276999"/>
          </a:xfrm>
        </p:grpSpPr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C105D54B-2202-DBDC-EEA4-E24DD17334EE}"/>
                </a:ext>
              </a:extLst>
            </p:cNvPr>
            <p:cNvSpPr/>
            <p:nvPr/>
          </p:nvSpPr>
          <p:spPr>
            <a:xfrm>
              <a:off x="1594487" y="4699654"/>
              <a:ext cx="179971" cy="179971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>
                <a:solidFill>
                  <a:schemeClr val="tx1"/>
                </a:solidFill>
              </a:endParaRPr>
            </a:p>
          </p:txBody>
        </p:sp>
        <p:sp>
          <p:nvSpPr>
            <p:cNvPr id="76" name="TextBox 37">
              <a:extLst>
                <a:ext uri="{FF2B5EF4-FFF2-40B4-BE49-F238E27FC236}">
                  <a16:creationId xmlns:a16="http://schemas.microsoft.com/office/drawing/2014/main" id="{586723BB-8E13-3661-00D1-A45470D152EE}"/>
                </a:ext>
              </a:extLst>
            </p:cNvPr>
            <p:cNvSpPr txBox="1"/>
            <p:nvPr/>
          </p:nvSpPr>
          <p:spPr>
            <a:xfrm>
              <a:off x="1758316" y="4662279"/>
              <a:ext cx="40588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/>
                <a:t>NO</a:t>
              </a:r>
            </a:p>
          </p:txBody>
        </p:sp>
      </p:grpSp>
      <p:sp>
        <p:nvSpPr>
          <p:cNvPr id="81" name="Rechteck 80">
            <a:extLst>
              <a:ext uri="{FF2B5EF4-FFF2-40B4-BE49-F238E27FC236}">
                <a16:creationId xmlns:a16="http://schemas.microsoft.com/office/drawing/2014/main" id="{ABA46E6B-E7B1-658F-044E-708A2FF96340}"/>
              </a:ext>
            </a:extLst>
          </p:cNvPr>
          <p:cNvSpPr/>
          <p:nvPr/>
        </p:nvSpPr>
        <p:spPr>
          <a:xfrm>
            <a:off x="1431459" y="5924444"/>
            <a:ext cx="4771836" cy="24311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180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2A882A-5F0D-EC17-E615-A21E8636080A}"/>
              </a:ext>
            </a:extLst>
          </p:cNvPr>
          <p:cNvSpPr/>
          <p:nvPr/>
        </p:nvSpPr>
        <p:spPr>
          <a:xfrm>
            <a:off x="224034" y="1500508"/>
            <a:ext cx="4113119" cy="1472107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r>
              <a:rPr lang="en-US" sz="1000"/>
              <a:t>Clinical signs/symptoms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800"/>
              <a:t>Unexplained intense pain</a:t>
            </a:r>
            <a:endParaRPr lang="en-US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800"/>
              <a:t>Fatigue/Tiredness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800"/>
              <a:t>Rigors/Fever/hypothermia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800"/>
              <a:t>Mottled skin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800"/>
              <a:t>High inflammatory </a:t>
            </a:r>
          </a:p>
          <a:p>
            <a:r>
              <a:rPr lang="en-US" sz="800"/>
              <a:t>  parameters</a:t>
            </a:r>
          </a:p>
          <a:p>
            <a:pPr marL="285750" indent="-285750">
              <a:buFont typeface="Wingdings,Sans-Serif"/>
              <a:buChar char="q"/>
            </a:pPr>
            <a:r>
              <a:rPr lang="en-US" sz="800"/>
              <a:t>Chills and sweat</a:t>
            </a:r>
            <a:endParaRPr lang="en-US" sz="800">
              <a:solidFill>
                <a:srgbClr val="000000"/>
              </a:solidFill>
            </a:endParaRPr>
          </a:p>
          <a:p>
            <a:pPr marL="285750" indent="-285750">
              <a:buFont typeface="Wingdings,Sans-Serif"/>
              <a:buChar char="q"/>
            </a:pPr>
            <a:r>
              <a:rPr lang="en-US" sz="800"/>
              <a:t>Shortness of breath</a:t>
            </a:r>
            <a:endParaRPr lang="en-US" sz="800">
              <a:solidFill>
                <a:srgbClr val="000000"/>
              </a:solidFill>
            </a:endParaRPr>
          </a:p>
          <a:p>
            <a:pPr marL="285750" indent="-285750">
              <a:buFont typeface="Wingdings,Sans-Serif"/>
              <a:buChar char="q"/>
            </a:pPr>
            <a:r>
              <a:rPr lang="en-US" sz="800"/>
              <a:t>Passing no urine</a:t>
            </a:r>
            <a:endParaRPr lang="en-US" sz="800">
              <a:solidFill>
                <a:srgbClr val="000000"/>
              </a:solidFill>
            </a:endParaRPr>
          </a:p>
          <a:p>
            <a:pPr marL="285750" indent="-285750">
              <a:buFont typeface="Wingdings,Sans-Serif"/>
              <a:buChar char="q"/>
            </a:pPr>
            <a:r>
              <a:rPr lang="fr-CH" sz="800" err="1">
                <a:latin typeface="Calibri"/>
                <a:ea typeface="Calibri"/>
                <a:cs typeface="Calibri"/>
              </a:rPr>
              <a:t>Slurred</a:t>
            </a:r>
            <a:r>
              <a:rPr lang="fr-CH" sz="800">
                <a:latin typeface="Calibri"/>
                <a:ea typeface="Calibri"/>
                <a:cs typeface="Calibri"/>
              </a:rPr>
              <a:t> speech </a:t>
            </a:r>
            <a:endParaRPr lang="en-US" sz="8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marL="285750" indent="-285750">
              <a:buFont typeface="Wingdings,Sans-Serif"/>
              <a:buChar char="q"/>
            </a:pPr>
            <a:r>
              <a:rPr lang="en-US" sz="800"/>
              <a:t>Patient looks unwel</a:t>
            </a:r>
            <a:r>
              <a:rPr lang="en-US" sz="1200"/>
              <a:t>l</a:t>
            </a:r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F364F7B-B921-87E4-0B8E-80D9AA96161C}"/>
              </a:ext>
            </a:extLst>
          </p:cNvPr>
          <p:cNvSpPr/>
          <p:nvPr/>
        </p:nvSpPr>
        <p:spPr>
          <a:xfrm>
            <a:off x="2161123" y="1559232"/>
            <a:ext cx="2090241" cy="1218120"/>
          </a:xfrm>
          <a:prstGeom prst="rect">
            <a:avLst/>
          </a:prstGeom>
          <a:solidFill>
            <a:srgbClr val="7030A0"/>
          </a:solidFill>
          <a:ln w="28575"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r>
              <a:rPr lang="en-US" sz="1000"/>
              <a:t>Risk factors</a:t>
            </a:r>
          </a:p>
          <a:p>
            <a:pPr marL="171450" indent="-171450">
              <a:buFont typeface="Wingdings"/>
              <a:buChar char="q"/>
            </a:pPr>
            <a:r>
              <a:rPr lang="en-US" sz="800"/>
              <a:t>Nulliparous</a:t>
            </a:r>
          </a:p>
          <a:p>
            <a:pPr marL="171450" indent="-171450">
              <a:buFont typeface="Wingdings"/>
              <a:buChar char="q"/>
            </a:pPr>
            <a:r>
              <a:rPr lang="en-US" sz="800"/>
              <a:t>Age (≥35 years of age)</a:t>
            </a:r>
          </a:p>
          <a:p>
            <a:pPr marL="171450" indent="-171450">
              <a:buFont typeface="Wingdings"/>
              <a:buChar char="q"/>
            </a:pPr>
            <a:r>
              <a:rPr lang="en-US" sz="800" err="1"/>
              <a:t>Gemellar</a:t>
            </a:r>
            <a:r>
              <a:rPr lang="en-US" sz="800"/>
              <a:t> pregnancy</a:t>
            </a:r>
          </a:p>
          <a:p>
            <a:pPr marL="171450" indent="-171450">
              <a:buFont typeface="Wingdings"/>
              <a:buChar char="q"/>
            </a:pPr>
            <a:r>
              <a:rPr lang="en-US" sz="800"/>
              <a:t>Chronic organ failure</a:t>
            </a:r>
          </a:p>
          <a:p>
            <a:pPr marL="171450" indent="-171450">
              <a:buFont typeface="Wingdings"/>
              <a:buChar char="q"/>
            </a:pPr>
            <a:r>
              <a:rPr lang="en-US" sz="800"/>
              <a:t>C-section</a:t>
            </a:r>
          </a:p>
          <a:p>
            <a:pPr marL="171450" indent="-171450">
              <a:buFont typeface="Wingdings"/>
              <a:buChar char="q"/>
            </a:pPr>
            <a:r>
              <a:rPr lang="en-US" sz="800"/>
              <a:t>Prior sepsis event</a:t>
            </a:r>
          </a:p>
          <a:p>
            <a:pPr marL="171450" indent="-171450">
              <a:buFont typeface="Wingdings"/>
              <a:buChar char="q"/>
            </a:pPr>
            <a:r>
              <a:rPr lang="en-US" sz="800"/>
              <a:t>Smoking</a:t>
            </a:r>
          </a:p>
          <a:p>
            <a:pPr marL="171450" indent="-171450">
              <a:buFont typeface="Wingdings"/>
              <a:buChar char="q"/>
            </a:pPr>
            <a:r>
              <a:rPr lang="en-US" sz="800"/>
              <a:t>Diabetes</a:t>
            </a:r>
          </a:p>
          <a:p>
            <a:pPr marL="171450" indent="-171450">
              <a:buFont typeface="Wingdings"/>
              <a:buChar char="q"/>
            </a:pPr>
            <a:r>
              <a:rPr lang="en-US" sz="800"/>
              <a:t>GBS + status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sz="120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sz="120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sz="120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D1C4D4C-C685-4B40-952A-DE1F1AE566C5}"/>
              </a:ext>
            </a:extLst>
          </p:cNvPr>
          <p:cNvSpPr/>
          <p:nvPr/>
        </p:nvSpPr>
        <p:spPr>
          <a:xfrm>
            <a:off x="0" y="3240065"/>
            <a:ext cx="6851318" cy="335570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600" b="1" baseline="0">
                <a:solidFill>
                  <a:srgbClr val="FFFFFF"/>
                </a:solidFill>
                <a:latin typeface="Aptos"/>
                <a:ea typeface="Segoe UI"/>
                <a:cs typeface="Segoe UI"/>
              </a:rPr>
              <a:t>II.</a:t>
            </a:r>
            <a:r>
              <a:rPr lang="en-US" sz="1600" baseline="0">
                <a:solidFill>
                  <a:srgbClr val="FFFFFF"/>
                </a:solidFill>
                <a:latin typeface="Aptos"/>
                <a:ea typeface="Segoe UI"/>
                <a:cs typeface="Segoe UI"/>
              </a:rPr>
              <a:t> </a:t>
            </a:r>
            <a:r>
              <a:rPr lang="en-US" sz="1600" b="1" baseline="0">
                <a:solidFill>
                  <a:srgbClr val="FFFFFF"/>
                </a:solidFill>
                <a:latin typeface="Aptos"/>
                <a:ea typeface="Segoe UI"/>
                <a:cs typeface="Segoe UI"/>
              </a:rPr>
              <a:t>Determine </a:t>
            </a:r>
            <a:r>
              <a:rPr lang="en-US" sz="1600" b="1">
                <a:solidFill>
                  <a:srgbClr val="FFFFFF"/>
                </a:solidFill>
                <a:latin typeface="Aptos"/>
                <a:ea typeface="Segoe UI"/>
                <a:cs typeface="Segoe UI"/>
              </a:rPr>
              <a:t>Responsible Clinician</a:t>
            </a:r>
            <a:r>
              <a:rPr lang="en-US" sz="1600" b="1" baseline="30000">
                <a:solidFill>
                  <a:srgbClr val="FFFFFF"/>
                </a:solidFill>
                <a:latin typeface="Aptos"/>
                <a:ea typeface="Segoe UI"/>
                <a:cs typeface="Segoe UI"/>
              </a:rPr>
              <a:t>1</a:t>
            </a:r>
            <a:endParaRPr lang="en-US" sz="1600"/>
          </a:p>
        </p:txBody>
      </p:sp>
      <p:sp>
        <p:nvSpPr>
          <p:cNvPr id="3" name="Down Arrow 62">
            <a:extLst>
              <a:ext uri="{FF2B5EF4-FFF2-40B4-BE49-F238E27FC236}">
                <a16:creationId xmlns:a16="http://schemas.microsoft.com/office/drawing/2014/main" id="{D2F40A7E-0B72-3ED0-F261-6C2F33D450BE}"/>
              </a:ext>
            </a:extLst>
          </p:cNvPr>
          <p:cNvSpPr/>
          <p:nvPr/>
        </p:nvSpPr>
        <p:spPr>
          <a:xfrm>
            <a:off x="3234450" y="3490039"/>
            <a:ext cx="410624" cy="436527"/>
          </a:xfrm>
          <a:prstGeom prst="downArrow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B0F1D8E-4EE1-F150-35C6-FFB83A568BDF}"/>
              </a:ext>
            </a:extLst>
          </p:cNvPr>
          <p:cNvSpPr txBox="1"/>
          <p:nvPr/>
        </p:nvSpPr>
        <p:spPr>
          <a:xfrm>
            <a:off x="3350" y="3869490"/>
            <a:ext cx="4072503" cy="3385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600">
                <a:solidFill>
                  <a:srgbClr val="FFFFFF"/>
                </a:solidFill>
                <a:cs typeface="Segoe UI"/>
              </a:rPr>
              <a:t>III. </a:t>
            </a:r>
            <a:r>
              <a:rPr lang="en-US" sz="1600" b="1">
                <a:solidFill>
                  <a:srgbClr val="FFFFFF"/>
                </a:solidFill>
                <a:cs typeface="Segoe UI"/>
              </a:rPr>
              <a:t>Clinical bedside evaluation</a:t>
            </a:r>
            <a:endParaRPr lang="en-US" sz="160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46992D6-E20B-100C-01E2-A6FCACC23D18}"/>
              </a:ext>
            </a:extLst>
          </p:cNvPr>
          <p:cNvSpPr txBox="1"/>
          <p:nvPr/>
        </p:nvSpPr>
        <p:spPr>
          <a:xfrm>
            <a:off x="83901" y="809103"/>
            <a:ext cx="2743200" cy="3385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600">
                <a:solidFill>
                  <a:srgbClr val="FFFFFF"/>
                </a:solidFill>
              </a:rPr>
              <a:t>I. Could it be sepsis</a:t>
            </a:r>
            <a:endParaRPr lang="en-US" sz="160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D99B2F8-C880-745B-B500-F6E4C610FA4B}"/>
              </a:ext>
            </a:extLst>
          </p:cNvPr>
          <p:cNvSpPr/>
          <p:nvPr/>
        </p:nvSpPr>
        <p:spPr>
          <a:xfrm>
            <a:off x="89991" y="4421348"/>
            <a:ext cx="4161373" cy="915163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000">
                <a:solidFill>
                  <a:schemeClr val="bg1"/>
                </a:solidFill>
              </a:rPr>
              <a:t>Fever/hypothermia</a:t>
            </a:r>
            <a:endParaRPr lang="en-US">
              <a:solidFill>
                <a:schemeClr val="bg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000">
                <a:solidFill>
                  <a:schemeClr val="bg1"/>
                </a:solidFill>
              </a:rPr>
              <a:t>Flu-like symptoms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000">
                <a:solidFill>
                  <a:schemeClr val="bg1"/>
                </a:solidFill>
              </a:rPr>
              <a:t>Specific signs (cough, dysuria,</a:t>
            </a:r>
            <a:endParaRPr lang="en-US">
              <a:solidFill>
                <a:schemeClr val="bg1"/>
              </a:solidFill>
            </a:endParaRPr>
          </a:p>
          <a:p>
            <a:r>
              <a:rPr lang="en-US" sz="1000">
                <a:solidFill>
                  <a:schemeClr val="bg1"/>
                </a:solidFill>
              </a:rPr>
              <a:t>   localized erythema, swelling, </a:t>
            </a:r>
            <a:endParaRPr lang="en-US">
              <a:solidFill>
                <a:schemeClr val="bg1"/>
              </a:solidFill>
            </a:endParaRPr>
          </a:p>
          <a:p>
            <a:r>
              <a:rPr lang="en-US" sz="1000">
                <a:solidFill>
                  <a:schemeClr val="bg1"/>
                </a:solidFill>
              </a:rPr>
              <a:t>  vaginal discharge)</a:t>
            </a:r>
            <a:endParaRPr lang="en-US">
              <a:solidFill>
                <a:schemeClr val="bg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000">
                <a:solidFill>
                  <a:schemeClr val="bg1"/>
                </a:solidFill>
              </a:rPr>
              <a:t>High inflammatory parameters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FECBC54-1AEA-3706-E6A1-44E5FEFA6222}"/>
              </a:ext>
            </a:extLst>
          </p:cNvPr>
          <p:cNvSpPr/>
          <p:nvPr/>
        </p:nvSpPr>
        <p:spPr>
          <a:xfrm>
            <a:off x="1458598" y="4187035"/>
            <a:ext cx="179971" cy="17997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D41606DD-1027-394E-CB24-25174D44B34A}"/>
              </a:ext>
            </a:extLst>
          </p:cNvPr>
          <p:cNvSpPr/>
          <p:nvPr/>
        </p:nvSpPr>
        <p:spPr>
          <a:xfrm>
            <a:off x="4485357" y="4430244"/>
            <a:ext cx="2319868" cy="1068641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US" sz="1000">
                <a:solidFill>
                  <a:schemeClr val="bg1"/>
                </a:solidFill>
              </a:rPr>
              <a:t>Clear non-infectious explanation symptoms </a:t>
            </a:r>
            <a:r>
              <a:rPr lang="en-US" sz="800">
                <a:solidFill>
                  <a:schemeClr val="bg1"/>
                </a:solidFill>
              </a:rPr>
              <a:t>(IE: infection NOT suspected)</a:t>
            </a:r>
            <a:endParaRPr lang="en-US">
              <a:solidFill>
                <a:schemeClr val="bg1"/>
              </a:solidFill>
            </a:endParaRPr>
          </a:p>
          <a:p>
            <a:pPr marL="285750" indent="-285750">
              <a:buFont typeface="Wingdings"/>
              <a:buChar char="q"/>
            </a:pPr>
            <a:r>
              <a:rPr lang="en-US" sz="1000">
                <a:solidFill>
                  <a:schemeClr val="bg1"/>
                </a:solidFill>
              </a:rPr>
              <a:t>Intoxication (e.g. opiates)</a:t>
            </a:r>
          </a:p>
          <a:p>
            <a:pPr marL="285750" indent="-285750">
              <a:buFont typeface="Wingdings"/>
              <a:buChar char="q"/>
            </a:pPr>
            <a:r>
              <a:rPr lang="en-US" sz="1000">
                <a:solidFill>
                  <a:schemeClr val="bg1"/>
                </a:solidFill>
              </a:rPr>
              <a:t>Hemorrhagic/cardiogenic cause</a:t>
            </a:r>
          </a:p>
          <a:p>
            <a:pPr marL="285750" indent="-285750">
              <a:buFont typeface="Wingdings"/>
              <a:buChar char="q"/>
            </a:pPr>
            <a:r>
              <a:rPr lang="en-US" sz="1000">
                <a:solidFill>
                  <a:schemeClr val="bg1"/>
                </a:solidFill>
              </a:rPr>
              <a:t>Non-infectious organ dysfunction (HELLP, eclampsia)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2D26DF1-4B66-F13A-AE72-3BB506057DBF}"/>
              </a:ext>
            </a:extLst>
          </p:cNvPr>
          <p:cNvSpPr txBox="1"/>
          <p:nvPr/>
        </p:nvSpPr>
        <p:spPr>
          <a:xfrm>
            <a:off x="4696878" y="1435939"/>
            <a:ext cx="2188440" cy="86177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000">
                <a:solidFill>
                  <a:srgbClr val="FFFFFF"/>
                </a:solidFill>
              </a:rPr>
              <a:t>(use EWS if available)</a:t>
            </a:r>
            <a:endParaRPr lang="en-US" sz="1000"/>
          </a:p>
          <a:p>
            <a:endParaRPr lang="en-US" sz="1000">
              <a:solidFill>
                <a:srgbClr val="FFFFFF"/>
              </a:solidFill>
            </a:endParaRPr>
          </a:p>
          <a:p>
            <a:r>
              <a:rPr lang="en-US" sz="1000">
                <a:solidFill>
                  <a:srgbClr val="FFFFFF"/>
                </a:solidFill>
              </a:rPr>
              <a:t>If not available, consider automated 12-hourly screening with SIR</a:t>
            </a:r>
            <a:r>
              <a:rPr lang="en-US" sz="1000">
                <a:solidFill>
                  <a:srgbClr val="FFFFFF"/>
                </a:solidFill>
                <a:highlight>
                  <a:srgbClr val="FFFF00"/>
                </a:highlight>
              </a:rPr>
              <a:t>S or </a:t>
            </a:r>
            <a:r>
              <a:rPr lang="en-US" sz="1000" err="1">
                <a:solidFill>
                  <a:srgbClr val="FFFFFF"/>
                </a:solidFill>
                <a:highlight>
                  <a:srgbClr val="FFFF00"/>
                </a:highlight>
              </a:rPr>
              <a:t>qSOFA</a:t>
            </a:r>
            <a:r>
              <a:rPr lang="en-US" sz="1000">
                <a:solidFill>
                  <a:srgbClr val="FFFFFF"/>
                </a:solidFill>
                <a:highlight>
                  <a:srgbClr val="FFFF00"/>
                </a:highlight>
              </a:rPr>
              <a:t> (SCREEN trial)</a:t>
            </a:r>
            <a:endParaRPr lang="en-US" sz="1000">
              <a:highlight>
                <a:srgbClr val="FFFF00"/>
              </a:highlight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051E8C4-D377-99C3-4E5C-2B8B4DC137D0}"/>
              </a:ext>
            </a:extLst>
          </p:cNvPr>
          <p:cNvSpPr txBox="1"/>
          <p:nvPr/>
        </p:nvSpPr>
        <p:spPr>
          <a:xfrm>
            <a:off x="49103" y="9094926"/>
            <a:ext cx="2743200" cy="338554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600" b="1">
                <a:solidFill>
                  <a:srgbClr val="FFFFFF"/>
                </a:solidFill>
              </a:rPr>
              <a:t>V. Reassessment*</a:t>
            </a:r>
            <a:r>
              <a:rPr lang="en-US" sz="1600"/>
              <a:t>​</a:t>
            </a:r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D5C1EAC-2793-7219-A745-B47CA699ACA3}"/>
              </a:ext>
            </a:extLst>
          </p:cNvPr>
          <p:cNvSpPr txBox="1"/>
          <p:nvPr/>
        </p:nvSpPr>
        <p:spPr>
          <a:xfrm>
            <a:off x="2430369" y="4428779"/>
            <a:ext cx="2743200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171450" indent="-171450">
              <a:buFont typeface="Wingdings"/>
              <a:buChar char="q"/>
            </a:pPr>
            <a:r>
              <a:rPr lang="en-US" sz="1000">
                <a:solidFill>
                  <a:srgbClr val="FFFFFF"/>
                </a:solidFill>
              </a:rPr>
              <a:t>Patient looks unwell</a:t>
            </a:r>
            <a:endParaRPr lang="en-US"/>
          </a:p>
          <a:p>
            <a:pPr marL="171450" indent="-171450">
              <a:buFont typeface="Wingdings"/>
              <a:buChar char="q"/>
            </a:pPr>
            <a:r>
              <a:rPr lang="en-US" sz="1000">
                <a:solidFill>
                  <a:srgbClr val="FFFFFF"/>
                </a:solidFill>
              </a:rPr>
              <a:t>Chills and sweat</a:t>
            </a:r>
          </a:p>
          <a:p>
            <a:pPr marL="171450" indent="-171450">
              <a:buFont typeface="Wingdings"/>
              <a:buChar char="q"/>
            </a:pPr>
            <a:r>
              <a:rPr lang="en-US" sz="1000">
                <a:solidFill>
                  <a:srgbClr val="FFFFFF"/>
                </a:solidFill>
              </a:rPr>
              <a:t>Fever/muscle pain</a:t>
            </a:r>
          </a:p>
          <a:p>
            <a:pPr marL="171450" indent="-171450">
              <a:buFont typeface="Wingdings"/>
              <a:buChar char="q"/>
            </a:pPr>
            <a:endParaRPr lang="en-US" sz="1000">
              <a:solidFill>
                <a:srgbClr val="FFFFFF"/>
              </a:solidFill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DA8AA93D-909A-971A-95EB-17994E90C182}"/>
              </a:ext>
            </a:extLst>
          </p:cNvPr>
          <p:cNvSpPr/>
          <p:nvPr/>
        </p:nvSpPr>
        <p:spPr>
          <a:xfrm>
            <a:off x="5103527" y="6979579"/>
            <a:ext cx="179971" cy="17997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9439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E015C76-A105-8B69-5485-1D7729DCE7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CE75448A-C002-FBEB-E4D4-6C7344FD3318}"/>
              </a:ext>
            </a:extLst>
          </p:cNvPr>
          <p:cNvSpPr/>
          <p:nvPr/>
        </p:nvSpPr>
        <p:spPr>
          <a:xfrm>
            <a:off x="8615" y="729410"/>
            <a:ext cx="6849080" cy="2254449"/>
          </a:xfrm>
          <a:prstGeom prst="rect">
            <a:avLst/>
          </a:prstGeom>
          <a:solidFill>
            <a:srgbClr val="CD0E7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marL="342900" indent="-342900">
              <a:buAutoNum type="romanUcPeriod"/>
            </a:pPr>
            <a:endParaRPr lang="en-US"/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C921BB56-FB19-FFD0-EFEF-4E02C9E5B06C}"/>
              </a:ext>
            </a:extLst>
          </p:cNvPr>
          <p:cNvSpPr/>
          <p:nvPr/>
        </p:nvSpPr>
        <p:spPr>
          <a:xfrm>
            <a:off x="10851" y="6752525"/>
            <a:ext cx="6871997" cy="2095570"/>
          </a:xfrm>
          <a:prstGeom prst="rect">
            <a:avLst/>
          </a:prstGeom>
          <a:solidFill>
            <a:srgbClr val="CD0E77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r>
              <a:rPr lang="en-US" sz="1600" b="1">
                <a:solidFill>
                  <a:schemeClr val="bg1"/>
                </a:solidFill>
              </a:rPr>
              <a:t>IV</a:t>
            </a:r>
            <a:r>
              <a:rPr lang="en-US" sz="1600">
                <a:solidFill>
                  <a:schemeClr val="bg1"/>
                </a:solidFill>
              </a:rPr>
              <a:t>. Management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6A8A572C-0B6A-E201-79A1-E87DC7C4DAB2}"/>
              </a:ext>
            </a:extLst>
          </p:cNvPr>
          <p:cNvSpPr/>
          <p:nvPr/>
        </p:nvSpPr>
        <p:spPr>
          <a:xfrm>
            <a:off x="939375" y="7173569"/>
            <a:ext cx="1621924" cy="1639799"/>
          </a:xfrm>
          <a:prstGeom prst="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34A1FC5-1DEE-32F3-C592-0214678E125D}"/>
              </a:ext>
            </a:extLst>
          </p:cNvPr>
          <p:cNvSpPr txBox="1"/>
          <p:nvPr/>
        </p:nvSpPr>
        <p:spPr>
          <a:xfrm>
            <a:off x="-12702" y="426783"/>
            <a:ext cx="6849760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200" b="1"/>
              <a:t>Patient: Name, Surname; Date of birth; Patient identifier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C49FAB1-6C23-D9AD-593E-301F7F17E177}"/>
              </a:ext>
            </a:extLst>
          </p:cNvPr>
          <p:cNvSpPr/>
          <p:nvPr/>
        </p:nvSpPr>
        <p:spPr>
          <a:xfrm>
            <a:off x="551" y="794"/>
            <a:ext cx="6856901" cy="433068"/>
          </a:xfrm>
          <a:prstGeom prst="rect">
            <a:avLst/>
          </a:prstGeom>
          <a:solidFill>
            <a:srgbClr val="CD0E77"/>
          </a:solidFill>
          <a:ln>
            <a:solidFill>
              <a:srgbClr val="CD0E7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2000" b="1">
                <a:solidFill>
                  <a:schemeClr val="bg1"/>
                </a:solidFill>
              </a:rPr>
              <a:t>Sepsis Assessment Children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F1900D8-9EF7-D696-C427-FCEEF03D2E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46841" y="-20760"/>
            <a:ext cx="717435" cy="476174"/>
          </a:xfrm>
          <a:prstGeom prst="rect">
            <a:avLst/>
          </a:prstGeom>
        </p:spPr>
      </p:pic>
      <p:sp>
        <p:nvSpPr>
          <p:cNvPr id="25" name="Rectangle 24">
            <a:extLst>
              <a:ext uri="{FF2B5EF4-FFF2-40B4-BE49-F238E27FC236}">
                <a16:creationId xmlns:a16="http://schemas.microsoft.com/office/drawing/2014/main" id="{801A2900-9682-C522-85BA-DB1C79E0EB9E}"/>
              </a:ext>
            </a:extLst>
          </p:cNvPr>
          <p:cNvSpPr/>
          <p:nvPr/>
        </p:nvSpPr>
        <p:spPr>
          <a:xfrm>
            <a:off x="552" y="3855098"/>
            <a:ext cx="6854098" cy="2773541"/>
          </a:xfrm>
          <a:prstGeom prst="rect">
            <a:avLst/>
          </a:prstGeom>
          <a:solidFill>
            <a:srgbClr val="CD0E77"/>
          </a:solidFill>
          <a:ln>
            <a:solidFill>
              <a:srgbClr val="CD0E7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endParaRPr lang="en-US" b="1"/>
          </a:p>
          <a:p>
            <a:endParaRPr lang="en-US" sz="180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020A712-EDC3-4C15-F58C-F84AD480ADE0}"/>
              </a:ext>
            </a:extLst>
          </p:cNvPr>
          <p:cNvSpPr txBox="1"/>
          <p:nvPr/>
        </p:nvSpPr>
        <p:spPr>
          <a:xfrm>
            <a:off x="10851" y="4135969"/>
            <a:ext cx="1405565" cy="276985"/>
          </a:xfrm>
          <a:prstGeom prst="rect">
            <a:avLst/>
          </a:prstGeom>
          <a:solidFill>
            <a:srgbClr val="CD0E77"/>
          </a:solidFill>
        </p:spPr>
        <p:txBody>
          <a:bodyPr wrap="square" lIns="91425" tIns="45713" rIns="91425" bIns="45713" rtlCol="0" anchor="t">
            <a:spAutoFit/>
          </a:bodyPr>
          <a:lstStyle/>
          <a:p>
            <a:r>
              <a:rPr lang="en-US" sz="1200">
                <a:solidFill>
                  <a:schemeClr val="bg1"/>
                </a:solidFill>
              </a:rPr>
              <a:t>Infection possible</a:t>
            </a:r>
          </a:p>
        </p:txBody>
      </p:sp>
      <p:sp>
        <p:nvSpPr>
          <p:cNvPr id="27" name="Down Arrow Callout 26">
            <a:extLst>
              <a:ext uri="{FF2B5EF4-FFF2-40B4-BE49-F238E27FC236}">
                <a16:creationId xmlns:a16="http://schemas.microsoft.com/office/drawing/2014/main" id="{D2E4C8EF-0AF9-8A29-9E28-49B468FE1546}"/>
              </a:ext>
            </a:extLst>
          </p:cNvPr>
          <p:cNvSpPr/>
          <p:nvPr/>
        </p:nvSpPr>
        <p:spPr>
          <a:xfrm>
            <a:off x="1438441" y="5717225"/>
            <a:ext cx="1315576" cy="1119855"/>
          </a:xfrm>
          <a:prstGeom prst="downArrowCallout">
            <a:avLst>
              <a:gd name="adj1" fmla="val 20139"/>
              <a:gd name="adj2" fmla="val 16416"/>
              <a:gd name="adj3" fmla="val 11324"/>
              <a:gd name="adj4" fmla="val 68643"/>
            </a:avLst>
          </a:prstGeom>
          <a:solidFill>
            <a:srgbClr val="FF0000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b"/>
          <a:lstStyle/>
          <a:p>
            <a:pPr algn="ctr"/>
            <a:r>
              <a:rPr lang="en-US" sz="1200">
                <a:solidFill>
                  <a:schemeClr val="bg1"/>
                </a:solidFill>
              </a:rPr>
              <a:t>Probable sepsis</a:t>
            </a:r>
            <a:endParaRPr lang="en-US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86DF25D0-36C4-9513-5C90-A0A34931F7F6}"/>
              </a:ext>
            </a:extLst>
          </p:cNvPr>
          <p:cNvSpPr txBox="1"/>
          <p:nvPr/>
        </p:nvSpPr>
        <p:spPr>
          <a:xfrm>
            <a:off x="24501" y="5390206"/>
            <a:ext cx="1135157" cy="1200314"/>
          </a:xfrm>
          <a:prstGeom prst="rect">
            <a:avLst/>
          </a:prstGeom>
          <a:solidFill>
            <a:srgbClr val="CD0E77"/>
          </a:solidFill>
        </p:spPr>
        <p:txBody>
          <a:bodyPr wrap="square" lIns="91425" tIns="45713" rIns="91425" bIns="45713" rtlCol="0" anchor="t">
            <a:spAutoFit/>
          </a:bodyPr>
          <a:lstStyle/>
          <a:p>
            <a:r>
              <a:rPr lang="en-US" sz="1200">
                <a:solidFill>
                  <a:schemeClr val="bg1"/>
                </a:solidFill>
              </a:rPr>
              <a:t>Bedside </a:t>
            </a:r>
            <a:endParaRPr lang="en-US">
              <a:solidFill>
                <a:schemeClr val="bg1"/>
              </a:solidFill>
            </a:endParaRPr>
          </a:p>
          <a:p>
            <a:pPr marL="171450" indent="-171450">
              <a:buFont typeface="Arial"/>
              <a:buChar char="•"/>
            </a:pPr>
            <a:r>
              <a:rPr lang="en-US" sz="1000">
                <a:solidFill>
                  <a:schemeClr val="bg1"/>
                </a:solidFill>
              </a:rPr>
              <a:t>Organ dysfunction (GCS, CV, Resp)</a:t>
            </a:r>
          </a:p>
          <a:p>
            <a:pPr marL="171450" indent="-171450">
              <a:buFont typeface="Arial"/>
              <a:buChar char="•"/>
            </a:pPr>
            <a:r>
              <a:rPr lang="en-US" sz="1000">
                <a:solidFill>
                  <a:schemeClr val="bg1"/>
                </a:solidFill>
              </a:rPr>
              <a:t>high-risk group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8C94B7F3-D06D-9140-FD03-D0BCAB950BFF}"/>
              </a:ext>
            </a:extLst>
          </p:cNvPr>
          <p:cNvSpPr txBox="1"/>
          <p:nvPr/>
        </p:nvSpPr>
        <p:spPr>
          <a:xfrm>
            <a:off x="6309833" y="5733302"/>
            <a:ext cx="582244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200">
                <a:solidFill>
                  <a:schemeClr val="bg1"/>
                </a:solidFill>
              </a:rPr>
              <a:t>Step down?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AD9D968B-38EE-A94F-AE8A-06892E8C1A46}"/>
              </a:ext>
            </a:extLst>
          </p:cNvPr>
          <p:cNvSpPr/>
          <p:nvPr/>
        </p:nvSpPr>
        <p:spPr>
          <a:xfrm>
            <a:off x="4721781" y="4197103"/>
            <a:ext cx="179971" cy="17997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7593B61-4A69-3EA0-2D19-963E4867F518}"/>
              </a:ext>
            </a:extLst>
          </p:cNvPr>
          <p:cNvSpPr txBox="1"/>
          <p:nvPr/>
        </p:nvSpPr>
        <p:spPr>
          <a:xfrm>
            <a:off x="1620107" y="4142567"/>
            <a:ext cx="481145" cy="276985"/>
          </a:xfrm>
          <a:prstGeom prst="rect">
            <a:avLst/>
          </a:prstGeom>
          <a:noFill/>
        </p:spPr>
        <p:txBody>
          <a:bodyPr wrap="square" lIns="91425" tIns="45713" rIns="91425" bIns="45713" rtlCol="0" anchor="t">
            <a:spAutoFit/>
          </a:bodyPr>
          <a:lstStyle/>
          <a:p>
            <a:r>
              <a:rPr lang="en-US" sz="1200">
                <a:solidFill>
                  <a:schemeClr val="bg1"/>
                </a:solidFill>
              </a:rPr>
              <a:t>YES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E1EDBBFE-8E89-C87C-CD85-0A6BA4CBA5A3}"/>
              </a:ext>
            </a:extLst>
          </p:cNvPr>
          <p:cNvSpPr txBox="1"/>
          <p:nvPr/>
        </p:nvSpPr>
        <p:spPr>
          <a:xfrm>
            <a:off x="4924618" y="4153711"/>
            <a:ext cx="442750" cy="276999"/>
          </a:xfrm>
          <a:prstGeom prst="rect">
            <a:avLst/>
          </a:prstGeom>
          <a:solidFill>
            <a:srgbClr val="CD0E77"/>
          </a:solidFill>
        </p:spPr>
        <p:txBody>
          <a:bodyPr wrap="square" rtlCol="0">
            <a:spAutoFit/>
          </a:bodyPr>
          <a:lstStyle/>
          <a:p>
            <a:r>
              <a:rPr lang="en-US" sz="1200">
                <a:solidFill>
                  <a:schemeClr val="bg1"/>
                </a:solidFill>
              </a:rPr>
              <a:t>NO</a:t>
            </a:r>
          </a:p>
        </p:txBody>
      </p:sp>
      <p:grpSp>
        <p:nvGrpSpPr>
          <p:cNvPr id="18" name="Groupe 17">
            <a:extLst>
              <a:ext uri="{FF2B5EF4-FFF2-40B4-BE49-F238E27FC236}">
                <a16:creationId xmlns:a16="http://schemas.microsoft.com/office/drawing/2014/main" id="{C1E6BB21-56A0-1C5F-B497-217C1EF7039F}"/>
              </a:ext>
            </a:extLst>
          </p:cNvPr>
          <p:cNvGrpSpPr/>
          <p:nvPr/>
        </p:nvGrpSpPr>
        <p:grpSpPr>
          <a:xfrm>
            <a:off x="1697198" y="5910101"/>
            <a:ext cx="616625" cy="276999"/>
            <a:chOff x="1556234" y="4662279"/>
            <a:chExt cx="616625" cy="276999"/>
          </a:xfrm>
        </p:grpSpPr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115799CE-1A38-9D5F-7DD4-209A95DB618E}"/>
                </a:ext>
              </a:extLst>
            </p:cNvPr>
            <p:cNvSpPr/>
            <p:nvPr/>
          </p:nvSpPr>
          <p:spPr>
            <a:xfrm>
              <a:off x="1556234" y="4699654"/>
              <a:ext cx="179971" cy="179971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>
                <a:solidFill>
                  <a:schemeClr val="tx1"/>
                </a:solidFill>
              </a:endParaRP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D6AF6F64-8503-8789-D080-036948689F97}"/>
                </a:ext>
              </a:extLst>
            </p:cNvPr>
            <p:cNvSpPr txBox="1"/>
            <p:nvPr/>
          </p:nvSpPr>
          <p:spPr>
            <a:xfrm>
              <a:off x="1733315" y="4662279"/>
              <a:ext cx="43954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/>
                <a:t>YES</a:t>
              </a:r>
            </a:p>
          </p:txBody>
        </p:sp>
      </p:grpSp>
      <p:sp>
        <p:nvSpPr>
          <p:cNvPr id="45" name="TextBox 44">
            <a:extLst>
              <a:ext uri="{FF2B5EF4-FFF2-40B4-BE49-F238E27FC236}">
                <a16:creationId xmlns:a16="http://schemas.microsoft.com/office/drawing/2014/main" id="{3A5B952A-5194-5413-E9C0-985628C2F4A6}"/>
              </a:ext>
            </a:extLst>
          </p:cNvPr>
          <p:cNvSpPr txBox="1"/>
          <p:nvPr/>
        </p:nvSpPr>
        <p:spPr>
          <a:xfrm>
            <a:off x="5485395" y="5787570"/>
            <a:ext cx="4427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/>
              <a:t>NO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B1466119-4294-43B1-AAE9-26BE5BAE12C7}"/>
              </a:ext>
            </a:extLst>
          </p:cNvPr>
          <p:cNvSpPr txBox="1"/>
          <p:nvPr/>
        </p:nvSpPr>
        <p:spPr>
          <a:xfrm>
            <a:off x="5253515" y="6933943"/>
            <a:ext cx="1078844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200">
                <a:solidFill>
                  <a:schemeClr val="bg1"/>
                </a:solidFill>
              </a:rPr>
              <a:t>Alert senior clinician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C25FDB40-9F5D-20FF-ACD2-003F6B69333E}"/>
              </a:ext>
            </a:extLst>
          </p:cNvPr>
          <p:cNvSpPr/>
          <p:nvPr/>
        </p:nvSpPr>
        <p:spPr>
          <a:xfrm>
            <a:off x="3020985" y="7178353"/>
            <a:ext cx="1864227" cy="716053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693" indent="-285693">
              <a:buFontTx/>
              <a:buChar char="-"/>
            </a:pPr>
            <a:r>
              <a:rPr lang="en-US" sz="1200">
                <a:solidFill>
                  <a:schemeClr val="tx1"/>
                </a:solidFill>
              </a:rPr>
              <a:t>IV access*</a:t>
            </a:r>
          </a:p>
          <a:p>
            <a:pPr marL="285693" indent="-285693">
              <a:buFontTx/>
              <a:buChar char="-"/>
            </a:pPr>
            <a:r>
              <a:rPr lang="en-US" sz="1200">
                <a:solidFill>
                  <a:schemeClr val="tx1"/>
                </a:solidFill>
              </a:rPr>
              <a:t>Microbiology*</a:t>
            </a:r>
          </a:p>
          <a:p>
            <a:pPr marL="285693" indent="-285693">
              <a:buFontTx/>
              <a:buChar char="-"/>
            </a:pPr>
            <a:r>
              <a:rPr lang="en-US" sz="1200">
                <a:solidFill>
                  <a:schemeClr val="tx1"/>
                </a:solidFill>
              </a:rPr>
              <a:t>Lab Organ function*</a:t>
            </a:r>
          </a:p>
          <a:p>
            <a:pPr marL="285693" indent="-285693">
              <a:buFontTx/>
              <a:buChar char="-"/>
            </a:pPr>
            <a:r>
              <a:rPr lang="en-US" sz="1200">
                <a:solidFill>
                  <a:schemeClr val="tx1"/>
                </a:solidFill>
              </a:rPr>
              <a:t>Lactate*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3D84989D-8F4F-FEFB-6ACC-F756A7AA10F3}"/>
              </a:ext>
            </a:extLst>
          </p:cNvPr>
          <p:cNvSpPr txBox="1"/>
          <p:nvPr/>
        </p:nvSpPr>
        <p:spPr>
          <a:xfrm>
            <a:off x="801289" y="7434467"/>
            <a:ext cx="1680268" cy="107721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600">
                <a:solidFill>
                  <a:schemeClr val="bg1"/>
                </a:solidFill>
              </a:rPr>
              <a:t>Complete</a:t>
            </a:r>
            <a:endParaRPr lang="en-US" sz="1600">
              <a:solidFill>
                <a:srgbClr val="000000"/>
              </a:solidFill>
            </a:endParaRPr>
          </a:p>
          <a:p>
            <a:pPr algn="ctr"/>
            <a:r>
              <a:rPr lang="en-US" sz="1600">
                <a:solidFill>
                  <a:schemeClr val="bg1"/>
                </a:solidFill>
              </a:rPr>
              <a:t>Swiss Sepsis Bundle </a:t>
            </a:r>
          </a:p>
          <a:p>
            <a:pPr algn="ctr"/>
            <a:r>
              <a:rPr lang="en-US" sz="1600">
                <a:solidFill>
                  <a:schemeClr val="bg1"/>
                </a:solidFill>
              </a:rPr>
              <a:t>within 1hour</a:t>
            </a:r>
          </a:p>
        </p:txBody>
      </p:sp>
      <p:sp>
        <p:nvSpPr>
          <p:cNvPr id="55" name="Right Arrow Callout 54">
            <a:extLst>
              <a:ext uri="{FF2B5EF4-FFF2-40B4-BE49-F238E27FC236}">
                <a16:creationId xmlns:a16="http://schemas.microsoft.com/office/drawing/2014/main" id="{B3700D1C-481B-67A0-F7E5-211433D45479}"/>
              </a:ext>
            </a:extLst>
          </p:cNvPr>
          <p:cNvSpPr/>
          <p:nvPr/>
        </p:nvSpPr>
        <p:spPr>
          <a:xfrm>
            <a:off x="3979889" y="8260270"/>
            <a:ext cx="1204263" cy="558564"/>
          </a:xfrm>
          <a:prstGeom prst="rightArrowCallout">
            <a:avLst>
              <a:gd name="adj1" fmla="val 25000"/>
              <a:gd name="adj2" fmla="val 25000"/>
              <a:gd name="adj3" fmla="val 19327"/>
              <a:gd name="adj4" fmla="val 75850"/>
            </a:avLst>
          </a:prstGeom>
          <a:solidFill>
            <a:schemeClr val="bg1"/>
          </a:solidFill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7A62E363-0A6F-FE0B-B03E-F4B470FA90D5}"/>
              </a:ext>
            </a:extLst>
          </p:cNvPr>
          <p:cNvSpPr/>
          <p:nvPr/>
        </p:nvSpPr>
        <p:spPr>
          <a:xfrm>
            <a:off x="3028927" y="8260270"/>
            <a:ext cx="1045162" cy="553098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57" name="Down Arrow 56">
            <a:extLst>
              <a:ext uri="{FF2B5EF4-FFF2-40B4-BE49-F238E27FC236}">
                <a16:creationId xmlns:a16="http://schemas.microsoft.com/office/drawing/2014/main" id="{28196F60-9AB9-5CC4-88EF-ACD4FE69869D}"/>
              </a:ext>
            </a:extLst>
          </p:cNvPr>
          <p:cNvSpPr/>
          <p:nvPr/>
        </p:nvSpPr>
        <p:spPr>
          <a:xfrm>
            <a:off x="3225079" y="8689872"/>
            <a:ext cx="410624" cy="436527"/>
          </a:xfrm>
          <a:prstGeom prst="downArrow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09B91E68-9E0E-9788-4697-4685A6FC48DE}"/>
              </a:ext>
            </a:extLst>
          </p:cNvPr>
          <p:cNvSpPr/>
          <p:nvPr/>
        </p:nvSpPr>
        <p:spPr>
          <a:xfrm>
            <a:off x="3018364" y="7902757"/>
            <a:ext cx="1884989" cy="330613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>
                <a:solidFill>
                  <a:schemeClr val="bg1"/>
                </a:solidFill>
              </a:rPr>
              <a:t>Antibiotics?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6C0D5018-A8D3-582C-078B-021F349E1A45}"/>
              </a:ext>
            </a:extLst>
          </p:cNvPr>
          <p:cNvSpPr/>
          <p:nvPr/>
        </p:nvSpPr>
        <p:spPr>
          <a:xfrm>
            <a:off x="3224207" y="8356485"/>
            <a:ext cx="179971" cy="17997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tx1"/>
              </a:solidFill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0AC5B743-9C3C-2A94-F95E-D82F479DD0B9}"/>
              </a:ext>
            </a:extLst>
          </p:cNvPr>
          <p:cNvSpPr txBox="1"/>
          <p:nvPr/>
        </p:nvSpPr>
        <p:spPr>
          <a:xfrm>
            <a:off x="3401288" y="8311729"/>
            <a:ext cx="48114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/>
              <a:t>YES</a:t>
            </a:r>
          </a:p>
        </p:txBody>
      </p:sp>
      <p:grpSp>
        <p:nvGrpSpPr>
          <p:cNvPr id="31" name="Groupe 30">
            <a:extLst>
              <a:ext uri="{FF2B5EF4-FFF2-40B4-BE49-F238E27FC236}">
                <a16:creationId xmlns:a16="http://schemas.microsoft.com/office/drawing/2014/main" id="{7C813147-3077-8A6B-A357-7D89CE1247AA}"/>
              </a:ext>
            </a:extLst>
          </p:cNvPr>
          <p:cNvGrpSpPr/>
          <p:nvPr/>
        </p:nvGrpSpPr>
        <p:grpSpPr>
          <a:xfrm>
            <a:off x="4183759" y="8332201"/>
            <a:ext cx="645228" cy="276999"/>
            <a:chOff x="4183759" y="8332201"/>
            <a:chExt cx="645228" cy="276999"/>
          </a:xfrm>
        </p:grpSpPr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D90F11D4-5AE7-E6D6-9AFE-B17E355EE409}"/>
                </a:ext>
              </a:extLst>
            </p:cNvPr>
            <p:cNvSpPr/>
            <p:nvPr/>
          </p:nvSpPr>
          <p:spPr>
            <a:xfrm>
              <a:off x="4183759" y="8376957"/>
              <a:ext cx="179971" cy="179971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>
                <a:solidFill>
                  <a:schemeClr val="tx1"/>
                </a:solidFill>
              </a:endParaRP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68F59D9B-525C-4E12-4FC7-52CE060ABBB4}"/>
                </a:ext>
              </a:extLst>
            </p:cNvPr>
            <p:cNvSpPr txBox="1"/>
            <p:nvPr/>
          </p:nvSpPr>
          <p:spPr>
            <a:xfrm>
              <a:off x="4386237" y="8332201"/>
              <a:ext cx="44275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/>
                <a:t>NO</a:t>
              </a:r>
            </a:p>
          </p:txBody>
        </p:sp>
      </p:grpSp>
      <p:sp>
        <p:nvSpPr>
          <p:cNvPr id="64" name="TextBox 63">
            <a:extLst>
              <a:ext uri="{FF2B5EF4-FFF2-40B4-BE49-F238E27FC236}">
                <a16:creationId xmlns:a16="http://schemas.microsoft.com/office/drawing/2014/main" id="{06ACA976-6D8E-99FD-4AB8-CF561E042822}"/>
              </a:ext>
            </a:extLst>
          </p:cNvPr>
          <p:cNvSpPr txBox="1"/>
          <p:nvPr/>
        </p:nvSpPr>
        <p:spPr>
          <a:xfrm>
            <a:off x="5176717" y="8224184"/>
            <a:ext cx="14352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>
                <a:solidFill>
                  <a:schemeClr val="bg1"/>
                </a:solidFill>
              </a:rPr>
              <a:t>Step down, Document</a:t>
            </a:r>
          </a:p>
        </p:txBody>
      </p:sp>
      <p:grpSp>
        <p:nvGrpSpPr>
          <p:cNvPr id="84" name="Group 83">
            <a:extLst>
              <a:ext uri="{FF2B5EF4-FFF2-40B4-BE49-F238E27FC236}">
                <a16:creationId xmlns:a16="http://schemas.microsoft.com/office/drawing/2014/main" id="{25747839-2481-C723-6138-C552CEB65E82}"/>
              </a:ext>
            </a:extLst>
          </p:cNvPr>
          <p:cNvGrpSpPr/>
          <p:nvPr/>
        </p:nvGrpSpPr>
        <p:grpSpPr>
          <a:xfrm>
            <a:off x="2273997" y="7274634"/>
            <a:ext cx="876318" cy="490915"/>
            <a:chOff x="2046249" y="5997648"/>
            <a:chExt cx="876458" cy="490994"/>
          </a:xfrm>
        </p:grpSpPr>
        <p:sp>
          <p:nvSpPr>
            <p:cNvPr id="82" name="Right Arrow 81">
              <a:extLst>
                <a:ext uri="{FF2B5EF4-FFF2-40B4-BE49-F238E27FC236}">
                  <a16:creationId xmlns:a16="http://schemas.microsoft.com/office/drawing/2014/main" id="{93F74BF1-5C7D-BC1D-E369-756C2E769E0D}"/>
                </a:ext>
              </a:extLst>
            </p:cNvPr>
            <p:cNvSpPr/>
            <p:nvPr/>
          </p:nvSpPr>
          <p:spPr>
            <a:xfrm rot="10800000">
              <a:off x="2164541" y="5997648"/>
              <a:ext cx="743990" cy="490994"/>
            </a:xfrm>
            <a:prstGeom prst="rightArrow">
              <a:avLst>
                <a:gd name="adj1" fmla="val 50000"/>
                <a:gd name="adj2" fmla="val 34480"/>
              </a:avLst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>
                <a:solidFill>
                  <a:schemeClr val="bg1"/>
                </a:solidFill>
              </a:endParaRPr>
            </a:p>
          </p:txBody>
        </p: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820265E0-B4F6-7E77-30E3-33A6981E988A}"/>
                </a:ext>
              </a:extLst>
            </p:cNvPr>
            <p:cNvSpPr txBox="1"/>
            <p:nvPr/>
          </p:nvSpPr>
          <p:spPr>
            <a:xfrm>
              <a:off x="2046249" y="6108640"/>
              <a:ext cx="87645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>
                  <a:solidFill>
                    <a:schemeClr val="bg1"/>
                  </a:solidFill>
                </a:rPr>
                <a:t>Org </a:t>
              </a:r>
              <a:r>
                <a:rPr lang="en-US" sz="1200" err="1">
                  <a:solidFill>
                    <a:schemeClr val="bg1"/>
                  </a:solidFill>
                </a:rPr>
                <a:t>Dysfct</a:t>
              </a:r>
              <a:endParaRPr lang="en-US" sz="1200">
                <a:solidFill>
                  <a:schemeClr val="bg1"/>
                </a:solidFill>
              </a:endParaRPr>
            </a:p>
          </p:txBody>
        </p:sp>
      </p:grpSp>
      <p:sp>
        <p:nvSpPr>
          <p:cNvPr id="85" name="TextBox 84">
            <a:extLst>
              <a:ext uri="{FF2B5EF4-FFF2-40B4-BE49-F238E27FC236}">
                <a16:creationId xmlns:a16="http://schemas.microsoft.com/office/drawing/2014/main" id="{8E06E2DB-42C6-5B9B-3812-407ABE217957}"/>
              </a:ext>
            </a:extLst>
          </p:cNvPr>
          <p:cNvSpPr txBox="1"/>
          <p:nvPr/>
        </p:nvSpPr>
        <p:spPr>
          <a:xfrm>
            <a:off x="3030946" y="8521696"/>
            <a:ext cx="1142165" cy="276999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US" sz="1200"/>
              <a:t>Inform senior</a:t>
            </a:r>
          </a:p>
        </p:txBody>
      </p:sp>
      <p:sp>
        <p:nvSpPr>
          <p:cNvPr id="88" name="Geschweifte Klammer rechts 87">
            <a:extLst>
              <a:ext uri="{FF2B5EF4-FFF2-40B4-BE49-F238E27FC236}">
                <a16:creationId xmlns:a16="http://schemas.microsoft.com/office/drawing/2014/main" id="{973B3E3F-14CF-4BE8-04AA-210C0380BCFF}"/>
              </a:ext>
            </a:extLst>
          </p:cNvPr>
          <p:cNvSpPr/>
          <p:nvPr/>
        </p:nvSpPr>
        <p:spPr>
          <a:xfrm>
            <a:off x="1117515" y="5483772"/>
            <a:ext cx="163183" cy="1129293"/>
          </a:xfrm>
          <a:prstGeom prst="rightBrace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CH" sz="1800"/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id="{5CB7033E-5A61-5E1F-6384-ED0B9CDED2F7}"/>
              </a:ext>
            </a:extLst>
          </p:cNvPr>
          <p:cNvSpPr/>
          <p:nvPr/>
        </p:nvSpPr>
        <p:spPr>
          <a:xfrm>
            <a:off x="221567" y="1063001"/>
            <a:ext cx="179971" cy="17743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id="{C3B41ED3-E969-0869-013B-D4CE659177B7}"/>
              </a:ext>
            </a:extLst>
          </p:cNvPr>
          <p:cNvSpPr/>
          <p:nvPr/>
        </p:nvSpPr>
        <p:spPr>
          <a:xfrm>
            <a:off x="4502453" y="1063001"/>
            <a:ext cx="179971" cy="17743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CCA9F1E2-03F1-DDB4-2A1D-4EDB8BA267AD}"/>
              </a:ext>
            </a:extLst>
          </p:cNvPr>
          <p:cNvSpPr/>
          <p:nvPr/>
        </p:nvSpPr>
        <p:spPr>
          <a:xfrm>
            <a:off x="2251709" y="1063001"/>
            <a:ext cx="179971" cy="17743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109" name="TextBox 11">
            <a:extLst>
              <a:ext uri="{FF2B5EF4-FFF2-40B4-BE49-F238E27FC236}">
                <a16:creationId xmlns:a16="http://schemas.microsoft.com/office/drawing/2014/main" id="{AD5CD504-2718-91C5-FE98-9E13D4F757E3}"/>
              </a:ext>
            </a:extLst>
          </p:cNvPr>
          <p:cNvSpPr txBox="1"/>
          <p:nvPr/>
        </p:nvSpPr>
        <p:spPr>
          <a:xfrm>
            <a:off x="435772" y="986507"/>
            <a:ext cx="1489510" cy="307777"/>
          </a:xfrm>
          <a:prstGeom prst="rect">
            <a:avLst/>
          </a:prstGeom>
          <a:solidFill>
            <a:srgbClr val="CD0E77"/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400">
                <a:solidFill>
                  <a:schemeClr val="bg1"/>
                </a:solidFill>
              </a:rPr>
              <a:t>Sepsis suspicion</a:t>
            </a:r>
          </a:p>
        </p:txBody>
      </p:sp>
      <p:sp>
        <p:nvSpPr>
          <p:cNvPr id="110" name="TextBox 12">
            <a:extLst>
              <a:ext uri="{FF2B5EF4-FFF2-40B4-BE49-F238E27FC236}">
                <a16:creationId xmlns:a16="http://schemas.microsoft.com/office/drawing/2014/main" id="{B4E70BDE-2B30-93A4-EFE3-6936CA7E7E56}"/>
              </a:ext>
            </a:extLst>
          </p:cNvPr>
          <p:cNvSpPr txBox="1"/>
          <p:nvPr/>
        </p:nvSpPr>
        <p:spPr>
          <a:xfrm>
            <a:off x="2440514" y="986507"/>
            <a:ext cx="1660070" cy="307777"/>
          </a:xfrm>
          <a:prstGeom prst="rect">
            <a:avLst/>
          </a:prstGeom>
          <a:solidFill>
            <a:srgbClr val="CD0E77"/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400">
                <a:solidFill>
                  <a:schemeClr val="bg1"/>
                </a:solidFill>
              </a:rPr>
              <a:t>Care-giver concern</a:t>
            </a:r>
          </a:p>
        </p:txBody>
      </p:sp>
      <p:sp>
        <p:nvSpPr>
          <p:cNvPr id="111" name="TextBox 13">
            <a:extLst>
              <a:ext uri="{FF2B5EF4-FFF2-40B4-BE49-F238E27FC236}">
                <a16:creationId xmlns:a16="http://schemas.microsoft.com/office/drawing/2014/main" id="{9F1C3E17-2881-4B70-433F-8544394A171D}"/>
              </a:ext>
            </a:extLst>
          </p:cNvPr>
          <p:cNvSpPr txBox="1"/>
          <p:nvPr/>
        </p:nvSpPr>
        <p:spPr>
          <a:xfrm>
            <a:off x="4716659" y="986507"/>
            <a:ext cx="1812454" cy="307762"/>
          </a:xfrm>
          <a:prstGeom prst="rect">
            <a:avLst/>
          </a:prstGeom>
          <a:solidFill>
            <a:srgbClr val="CD0E77"/>
          </a:solidFill>
          <a:ln>
            <a:noFill/>
          </a:ln>
        </p:spPr>
        <p:txBody>
          <a:bodyPr wrap="none" lIns="91425" tIns="45713" rIns="91425" bIns="45713" rtlCol="0" anchor="t">
            <a:spAutoFit/>
          </a:bodyPr>
          <a:lstStyle/>
          <a:p>
            <a:r>
              <a:rPr lang="en-US" sz="1400">
                <a:solidFill>
                  <a:schemeClr val="bg1"/>
                </a:solidFill>
              </a:rPr>
              <a:t>Clinical deterioration</a:t>
            </a:r>
          </a:p>
        </p:txBody>
      </p:sp>
      <p:sp>
        <p:nvSpPr>
          <p:cNvPr id="112" name="Légende : flèche vers la droite 111">
            <a:extLst>
              <a:ext uri="{FF2B5EF4-FFF2-40B4-BE49-F238E27FC236}">
                <a16:creationId xmlns:a16="http://schemas.microsoft.com/office/drawing/2014/main" id="{AD1667D3-B2F3-4900-32E2-2CEEF317E694}"/>
              </a:ext>
            </a:extLst>
          </p:cNvPr>
          <p:cNvSpPr/>
          <p:nvPr/>
        </p:nvSpPr>
        <p:spPr>
          <a:xfrm>
            <a:off x="11702" y="9143643"/>
            <a:ext cx="4258792" cy="891988"/>
          </a:xfrm>
          <a:prstGeom prst="rightArrowCallout">
            <a:avLst>
              <a:gd name="adj1" fmla="val 19196"/>
              <a:gd name="adj2" fmla="val 16358"/>
              <a:gd name="adj3" fmla="val 15828"/>
              <a:gd name="adj4" fmla="val 92757"/>
            </a:avLst>
          </a:prstGeom>
          <a:solidFill>
            <a:srgbClr val="CD0E77"/>
          </a:solidFill>
          <a:ln>
            <a:solidFill>
              <a:srgbClr val="CD0E7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endParaRPr lang="en-US" sz="1600"/>
          </a:p>
        </p:txBody>
      </p:sp>
      <p:sp>
        <p:nvSpPr>
          <p:cNvPr id="114" name="TextBox 11">
            <a:extLst>
              <a:ext uri="{FF2B5EF4-FFF2-40B4-BE49-F238E27FC236}">
                <a16:creationId xmlns:a16="http://schemas.microsoft.com/office/drawing/2014/main" id="{174610E6-C1DC-499F-BA51-79B31931C00B}"/>
              </a:ext>
            </a:extLst>
          </p:cNvPr>
          <p:cNvSpPr txBox="1"/>
          <p:nvPr/>
        </p:nvSpPr>
        <p:spPr>
          <a:xfrm>
            <a:off x="401579" y="9374746"/>
            <a:ext cx="2108591" cy="278980"/>
          </a:xfrm>
          <a:prstGeom prst="rect">
            <a:avLst/>
          </a:prstGeom>
          <a:solidFill>
            <a:srgbClr val="CD0E77"/>
          </a:solidFill>
          <a:ln>
            <a:solidFill>
              <a:srgbClr val="CD0E77"/>
            </a:solidFill>
          </a:ln>
        </p:spPr>
        <p:txBody>
          <a:bodyPr wrap="none" rtlCol="0">
            <a:spAutoFit/>
          </a:bodyPr>
          <a:lstStyle/>
          <a:p>
            <a:r>
              <a:rPr lang="en-US" sz="1200">
                <a:solidFill>
                  <a:schemeClr val="bg1"/>
                </a:solidFill>
              </a:rPr>
              <a:t>Response to initial measures</a:t>
            </a:r>
          </a:p>
        </p:txBody>
      </p:sp>
      <p:sp>
        <p:nvSpPr>
          <p:cNvPr id="116" name="TextBox 11">
            <a:extLst>
              <a:ext uri="{FF2B5EF4-FFF2-40B4-BE49-F238E27FC236}">
                <a16:creationId xmlns:a16="http://schemas.microsoft.com/office/drawing/2014/main" id="{C204AA60-5F38-4A9A-FBE7-2CD9DAB2EEED}"/>
              </a:ext>
            </a:extLst>
          </p:cNvPr>
          <p:cNvSpPr txBox="1"/>
          <p:nvPr/>
        </p:nvSpPr>
        <p:spPr>
          <a:xfrm>
            <a:off x="363322" y="9618492"/>
            <a:ext cx="3390090" cy="276999"/>
          </a:xfrm>
          <a:prstGeom prst="rect">
            <a:avLst/>
          </a:prstGeom>
          <a:solidFill>
            <a:srgbClr val="CD0E77"/>
          </a:solidFill>
          <a:ln>
            <a:solidFill>
              <a:srgbClr val="CD0E77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200">
                <a:solidFill>
                  <a:schemeClr val="bg1"/>
                </a:solidFill>
              </a:rPr>
              <a:t>Necessity for escalation of care (aim 6 hours) </a:t>
            </a:r>
          </a:p>
        </p:txBody>
      </p:sp>
      <p:sp>
        <p:nvSpPr>
          <p:cNvPr id="126" name="Rectangle 125">
            <a:extLst>
              <a:ext uri="{FF2B5EF4-FFF2-40B4-BE49-F238E27FC236}">
                <a16:creationId xmlns:a16="http://schemas.microsoft.com/office/drawing/2014/main" id="{1799721C-D8B0-2084-7071-204B779FDB5C}"/>
              </a:ext>
            </a:extLst>
          </p:cNvPr>
          <p:cNvSpPr/>
          <p:nvPr/>
        </p:nvSpPr>
        <p:spPr>
          <a:xfrm>
            <a:off x="4239477" y="9131615"/>
            <a:ext cx="2606822" cy="798211"/>
          </a:xfrm>
          <a:prstGeom prst="rect">
            <a:avLst/>
          </a:prstGeom>
          <a:solidFill>
            <a:srgbClr val="CD0E77"/>
          </a:solidFill>
          <a:ln>
            <a:solidFill>
              <a:srgbClr val="CD0E7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sz="1800"/>
          </a:p>
        </p:txBody>
      </p:sp>
      <p:sp>
        <p:nvSpPr>
          <p:cNvPr id="121" name="TextBox 11">
            <a:extLst>
              <a:ext uri="{FF2B5EF4-FFF2-40B4-BE49-F238E27FC236}">
                <a16:creationId xmlns:a16="http://schemas.microsoft.com/office/drawing/2014/main" id="{5B976AEA-A7AA-62EF-94CC-BB371BB6F959}"/>
              </a:ext>
            </a:extLst>
          </p:cNvPr>
          <p:cNvSpPr txBox="1"/>
          <p:nvPr/>
        </p:nvSpPr>
        <p:spPr>
          <a:xfrm>
            <a:off x="4778591" y="9293075"/>
            <a:ext cx="1948098" cy="276999"/>
          </a:xfrm>
          <a:prstGeom prst="rect">
            <a:avLst/>
          </a:prstGeom>
          <a:solidFill>
            <a:srgbClr val="CD0E77"/>
          </a:solidFill>
          <a:ln>
            <a:solidFill>
              <a:srgbClr val="CD0E77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>
                <a:solidFill>
                  <a:schemeClr val="bg1"/>
                </a:solidFill>
              </a:rPr>
              <a:t>Antimicrobial Stewardship</a:t>
            </a:r>
          </a:p>
        </p:txBody>
      </p:sp>
      <p:sp>
        <p:nvSpPr>
          <p:cNvPr id="129" name="TextBox 11">
            <a:extLst>
              <a:ext uri="{FF2B5EF4-FFF2-40B4-BE49-F238E27FC236}">
                <a16:creationId xmlns:a16="http://schemas.microsoft.com/office/drawing/2014/main" id="{29E85C9F-DE6C-D592-4B84-685B7D3B3558}"/>
              </a:ext>
            </a:extLst>
          </p:cNvPr>
          <p:cNvSpPr txBox="1"/>
          <p:nvPr/>
        </p:nvSpPr>
        <p:spPr>
          <a:xfrm>
            <a:off x="4738373" y="9572292"/>
            <a:ext cx="1654278" cy="276999"/>
          </a:xfrm>
          <a:prstGeom prst="rect">
            <a:avLst/>
          </a:prstGeom>
          <a:solidFill>
            <a:srgbClr val="CD0E77"/>
          </a:solidFill>
          <a:ln>
            <a:solidFill>
              <a:srgbClr val="CD0E77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>
                <a:solidFill>
                  <a:schemeClr val="bg1"/>
                </a:solidFill>
              </a:rPr>
              <a:t>Post sepsis care</a:t>
            </a:r>
          </a:p>
        </p:txBody>
      </p:sp>
      <p:sp>
        <p:nvSpPr>
          <p:cNvPr id="131" name="Rectangle 130">
            <a:extLst>
              <a:ext uri="{FF2B5EF4-FFF2-40B4-BE49-F238E27FC236}">
                <a16:creationId xmlns:a16="http://schemas.microsoft.com/office/drawing/2014/main" id="{CE78A4B8-D382-7093-5EB2-8A29A4C4E3C9}"/>
              </a:ext>
            </a:extLst>
          </p:cNvPr>
          <p:cNvSpPr/>
          <p:nvPr/>
        </p:nvSpPr>
        <p:spPr>
          <a:xfrm>
            <a:off x="4540553" y="9345665"/>
            <a:ext cx="179971" cy="17376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32" name="Rectangle 131">
            <a:extLst>
              <a:ext uri="{FF2B5EF4-FFF2-40B4-BE49-F238E27FC236}">
                <a16:creationId xmlns:a16="http://schemas.microsoft.com/office/drawing/2014/main" id="{681E9B88-17E8-B361-79A4-091DBD871F66}"/>
              </a:ext>
            </a:extLst>
          </p:cNvPr>
          <p:cNvSpPr/>
          <p:nvPr/>
        </p:nvSpPr>
        <p:spPr>
          <a:xfrm>
            <a:off x="4540553" y="9624882"/>
            <a:ext cx="179971" cy="17376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33" name="Rectangle 132">
            <a:extLst>
              <a:ext uri="{FF2B5EF4-FFF2-40B4-BE49-F238E27FC236}">
                <a16:creationId xmlns:a16="http://schemas.microsoft.com/office/drawing/2014/main" id="{AA92A9C2-0A8F-400C-37A6-66DB30F3A744}"/>
              </a:ext>
            </a:extLst>
          </p:cNvPr>
          <p:cNvSpPr/>
          <p:nvPr/>
        </p:nvSpPr>
        <p:spPr>
          <a:xfrm>
            <a:off x="171753" y="9671082"/>
            <a:ext cx="179971" cy="17376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34" name="Rectangle 133">
            <a:extLst>
              <a:ext uri="{FF2B5EF4-FFF2-40B4-BE49-F238E27FC236}">
                <a16:creationId xmlns:a16="http://schemas.microsoft.com/office/drawing/2014/main" id="{75FF29E5-6CE6-C599-7DA1-71591DD5F0A8}"/>
              </a:ext>
            </a:extLst>
          </p:cNvPr>
          <p:cNvSpPr/>
          <p:nvPr/>
        </p:nvSpPr>
        <p:spPr>
          <a:xfrm>
            <a:off x="171753" y="9427336"/>
            <a:ext cx="179971" cy="17376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35" name="Rectangle 134">
            <a:extLst>
              <a:ext uri="{FF2B5EF4-FFF2-40B4-BE49-F238E27FC236}">
                <a16:creationId xmlns:a16="http://schemas.microsoft.com/office/drawing/2014/main" id="{EECEB629-DADC-5499-E44B-BED5887AC4B2}"/>
              </a:ext>
            </a:extLst>
          </p:cNvPr>
          <p:cNvSpPr/>
          <p:nvPr/>
        </p:nvSpPr>
        <p:spPr>
          <a:xfrm rot="16200000">
            <a:off x="223662" y="8100023"/>
            <a:ext cx="957247" cy="472918"/>
          </a:xfrm>
          <a:prstGeom prst="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sz="1800" err="1"/>
              <a:t>Huddle</a:t>
            </a:r>
            <a:endParaRPr lang="fr-CH" sz="180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D520EEC8-819E-E094-119B-89D0122491D3}"/>
              </a:ext>
            </a:extLst>
          </p:cNvPr>
          <p:cNvSpPr txBox="1"/>
          <p:nvPr/>
        </p:nvSpPr>
        <p:spPr>
          <a:xfrm>
            <a:off x="3548006" y="5946042"/>
            <a:ext cx="4427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/>
              <a:t>NO</a:t>
            </a:r>
          </a:p>
        </p:txBody>
      </p:sp>
      <p:sp>
        <p:nvSpPr>
          <p:cNvPr id="20" name="Down Arrow Callout 26">
            <a:extLst>
              <a:ext uri="{FF2B5EF4-FFF2-40B4-BE49-F238E27FC236}">
                <a16:creationId xmlns:a16="http://schemas.microsoft.com/office/drawing/2014/main" id="{FED48F8A-E8D8-DF4C-2123-517510943595}"/>
              </a:ext>
            </a:extLst>
          </p:cNvPr>
          <p:cNvSpPr/>
          <p:nvPr/>
        </p:nvSpPr>
        <p:spPr>
          <a:xfrm>
            <a:off x="2924045" y="5703715"/>
            <a:ext cx="1436421" cy="1129925"/>
          </a:xfrm>
          <a:prstGeom prst="downArrowCallout">
            <a:avLst>
              <a:gd name="adj1" fmla="val 20139"/>
              <a:gd name="adj2" fmla="val 16416"/>
              <a:gd name="adj3" fmla="val 11324"/>
              <a:gd name="adj4" fmla="val 68643"/>
            </a:avLst>
          </a:prstGeom>
          <a:solidFill>
            <a:schemeClr val="bg1"/>
          </a:solidFill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b"/>
          <a:lstStyle/>
          <a:p>
            <a:pPr algn="ctr"/>
            <a:r>
              <a:rPr lang="en-US" sz="1200">
                <a:solidFill>
                  <a:srgbClr val="FFC000"/>
                </a:solidFill>
              </a:rPr>
              <a:t>Possible sepsis</a:t>
            </a:r>
            <a:endParaRPr lang="en-US"/>
          </a:p>
        </p:txBody>
      </p:sp>
      <p:grpSp>
        <p:nvGrpSpPr>
          <p:cNvPr id="21" name="Groupe 20">
            <a:extLst>
              <a:ext uri="{FF2B5EF4-FFF2-40B4-BE49-F238E27FC236}">
                <a16:creationId xmlns:a16="http://schemas.microsoft.com/office/drawing/2014/main" id="{F900823B-2D08-15C8-DDFF-BF64EA1CEA41}"/>
              </a:ext>
            </a:extLst>
          </p:cNvPr>
          <p:cNvGrpSpPr/>
          <p:nvPr/>
        </p:nvGrpSpPr>
        <p:grpSpPr>
          <a:xfrm>
            <a:off x="3365155" y="5910101"/>
            <a:ext cx="582961" cy="276999"/>
            <a:chOff x="1556234" y="4662279"/>
            <a:chExt cx="582961" cy="276999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B47CEBC5-70CE-8A1A-68D9-44E9D512F37E}"/>
                </a:ext>
              </a:extLst>
            </p:cNvPr>
            <p:cNvSpPr/>
            <p:nvPr/>
          </p:nvSpPr>
          <p:spPr>
            <a:xfrm>
              <a:off x="1556234" y="4699654"/>
              <a:ext cx="179971" cy="179971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>
                <a:solidFill>
                  <a:schemeClr val="tx1"/>
                </a:solidFill>
              </a:endParaRPr>
            </a:p>
          </p:txBody>
        </p:sp>
        <p:sp>
          <p:nvSpPr>
            <p:cNvPr id="26" name="TextBox 37">
              <a:extLst>
                <a:ext uri="{FF2B5EF4-FFF2-40B4-BE49-F238E27FC236}">
                  <a16:creationId xmlns:a16="http://schemas.microsoft.com/office/drawing/2014/main" id="{B3512BF8-ED55-29AC-52EE-A68686AA7A3E}"/>
                </a:ext>
              </a:extLst>
            </p:cNvPr>
            <p:cNvSpPr txBox="1"/>
            <p:nvPr/>
          </p:nvSpPr>
          <p:spPr>
            <a:xfrm>
              <a:off x="1733315" y="4662279"/>
              <a:ext cx="40588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/>
                <a:t>NO</a:t>
              </a:r>
            </a:p>
          </p:txBody>
        </p:sp>
      </p:grpSp>
      <p:sp>
        <p:nvSpPr>
          <p:cNvPr id="29" name="Down Arrow Callout 26">
            <a:extLst>
              <a:ext uri="{FF2B5EF4-FFF2-40B4-BE49-F238E27FC236}">
                <a16:creationId xmlns:a16="http://schemas.microsoft.com/office/drawing/2014/main" id="{BA3E7F4A-A455-9BF2-C1AB-0DDDC7D70EAF}"/>
              </a:ext>
            </a:extLst>
          </p:cNvPr>
          <p:cNvSpPr/>
          <p:nvPr/>
        </p:nvSpPr>
        <p:spPr>
          <a:xfrm>
            <a:off x="4741301" y="5703213"/>
            <a:ext cx="859902" cy="1081153"/>
          </a:xfrm>
          <a:prstGeom prst="downArrowCallout">
            <a:avLst>
              <a:gd name="adj1" fmla="val 32832"/>
              <a:gd name="adj2" fmla="val 27720"/>
              <a:gd name="adj3" fmla="val 16169"/>
              <a:gd name="adj4" fmla="val 70609"/>
            </a:avLst>
          </a:prstGeom>
          <a:solidFill>
            <a:srgbClr val="00B0F0"/>
          </a:solidFill>
          <a:ln w="3810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sz="1600">
              <a:solidFill>
                <a:srgbClr val="FFC000"/>
              </a:solidFill>
            </a:endParaRPr>
          </a:p>
        </p:txBody>
      </p:sp>
      <p:grpSp>
        <p:nvGrpSpPr>
          <p:cNvPr id="34" name="Groupe 33">
            <a:extLst>
              <a:ext uri="{FF2B5EF4-FFF2-40B4-BE49-F238E27FC236}">
                <a16:creationId xmlns:a16="http://schemas.microsoft.com/office/drawing/2014/main" id="{4505A160-A609-CDC0-DCC1-B6BF819A7716}"/>
              </a:ext>
            </a:extLst>
          </p:cNvPr>
          <p:cNvGrpSpPr/>
          <p:nvPr/>
        </p:nvGrpSpPr>
        <p:grpSpPr>
          <a:xfrm>
            <a:off x="4768667" y="5910101"/>
            <a:ext cx="603373" cy="276999"/>
            <a:chOff x="1632741" y="4662279"/>
            <a:chExt cx="603373" cy="276999"/>
          </a:xfrm>
        </p:grpSpPr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6FC3E650-BDDF-AA21-CB29-BA4328722BFB}"/>
                </a:ext>
              </a:extLst>
            </p:cNvPr>
            <p:cNvSpPr/>
            <p:nvPr/>
          </p:nvSpPr>
          <p:spPr>
            <a:xfrm>
              <a:off x="1632741" y="4699654"/>
              <a:ext cx="179971" cy="179971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>
                <a:solidFill>
                  <a:schemeClr val="tx1"/>
                </a:solidFill>
              </a:endParaRPr>
            </a:p>
          </p:txBody>
        </p:sp>
        <p:sp>
          <p:nvSpPr>
            <p:cNvPr id="66" name="TextBox 37">
              <a:extLst>
                <a:ext uri="{FF2B5EF4-FFF2-40B4-BE49-F238E27FC236}">
                  <a16:creationId xmlns:a16="http://schemas.microsoft.com/office/drawing/2014/main" id="{6B2BD80E-1D3D-C0B0-3F0B-1536B29359D6}"/>
                </a:ext>
              </a:extLst>
            </p:cNvPr>
            <p:cNvSpPr txBox="1"/>
            <p:nvPr/>
          </p:nvSpPr>
          <p:spPr>
            <a:xfrm>
              <a:off x="1796570" y="4662279"/>
              <a:ext cx="43954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/>
                <a:t>YES</a:t>
              </a:r>
            </a:p>
          </p:txBody>
        </p:sp>
      </p:grpSp>
      <p:sp>
        <p:nvSpPr>
          <p:cNvPr id="67" name="Down Arrow Callout 26">
            <a:extLst>
              <a:ext uri="{FF2B5EF4-FFF2-40B4-BE49-F238E27FC236}">
                <a16:creationId xmlns:a16="http://schemas.microsoft.com/office/drawing/2014/main" id="{1DAECF41-C7D2-6DD3-CF8C-BBFF7E6B1845}"/>
              </a:ext>
            </a:extLst>
          </p:cNvPr>
          <p:cNvSpPr/>
          <p:nvPr/>
        </p:nvSpPr>
        <p:spPr>
          <a:xfrm rot="16200000">
            <a:off x="5494398" y="5572003"/>
            <a:ext cx="760246" cy="1022679"/>
          </a:xfrm>
          <a:prstGeom prst="downArrowCallout">
            <a:avLst>
              <a:gd name="adj1" fmla="val 32832"/>
              <a:gd name="adj2" fmla="val 27720"/>
              <a:gd name="adj3" fmla="val 21906"/>
              <a:gd name="adj4" fmla="val 68643"/>
            </a:avLst>
          </a:prstGeom>
          <a:solidFill>
            <a:schemeClr val="bg1"/>
          </a:solidFill>
          <a:ln w="3810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sz="1600">
              <a:solidFill>
                <a:srgbClr val="FFC000"/>
              </a:solidFill>
            </a:endParaRPr>
          </a:p>
        </p:txBody>
      </p:sp>
      <p:grpSp>
        <p:nvGrpSpPr>
          <p:cNvPr id="72" name="Groupe 71">
            <a:extLst>
              <a:ext uri="{FF2B5EF4-FFF2-40B4-BE49-F238E27FC236}">
                <a16:creationId xmlns:a16="http://schemas.microsoft.com/office/drawing/2014/main" id="{8EFD51E6-C040-1C81-0002-D1DBD2213D0A}"/>
              </a:ext>
            </a:extLst>
          </p:cNvPr>
          <p:cNvGrpSpPr/>
          <p:nvPr/>
        </p:nvGrpSpPr>
        <p:grpSpPr>
          <a:xfrm>
            <a:off x="5479166" y="5910101"/>
            <a:ext cx="569709" cy="276999"/>
            <a:chOff x="1594487" y="4662279"/>
            <a:chExt cx="569709" cy="276999"/>
          </a:xfrm>
        </p:grpSpPr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656DF52D-E574-2F63-1BB9-127229E7EFD0}"/>
                </a:ext>
              </a:extLst>
            </p:cNvPr>
            <p:cNvSpPr/>
            <p:nvPr/>
          </p:nvSpPr>
          <p:spPr>
            <a:xfrm>
              <a:off x="1594487" y="4699654"/>
              <a:ext cx="179971" cy="179971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>
                <a:solidFill>
                  <a:schemeClr val="tx1"/>
                </a:solidFill>
              </a:endParaRPr>
            </a:p>
          </p:txBody>
        </p:sp>
        <p:sp>
          <p:nvSpPr>
            <p:cNvPr id="76" name="TextBox 37">
              <a:extLst>
                <a:ext uri="{FF2B5EF4-FFF2-40B4-BE49-F238E27FC236}">
                  <a16:creationId xmlns:a16="http://schemas.microsoft.com/office/drawing/2014/main" id="{7EA3AB2C-23CE-8ED3-E038-77C0350E724C}"/>
                </a:ext>
              </a:extLst>
            </p:cNvPr>
            <p:cNvSpPr txBox="1"/>
            <p:nvPr/>
          </p:nvSpPr>
          <p:spPr>
            <a:xfrm>
              <a:off x="1758316" y="4662279"/>
              <a:ext cx="40588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/>
                <a:t>NO</a:t>
              </a:r>
            </a:p>
          </p:txBody>
        </p:sp>
      </p:grpSp>
      <p:sp>
        <p:nvSpPr>
          <p:cNvPr id="81" name="Rechteck 80">
            <a:extLst>
              <a:ext uri="{FF2B5EF4-FFF2-40B4-BE49-F238E27FC236}">
                <a16:creationId xmlns:a16="http://schemas.microsoft.com/office/drawing/2014/main" id="{7001E533-0605-BC68-C7EF-91641DE8FFCC}"/>
              </a:ext>
            </a:extLst>
          </p:cNvPr>
          <p:cNvSpPr/>
          <p:nvPr/>
        </p:nvSpPr>
        <p:spPr>
          <a:xfrm>
            <a:off x="1431459" y="5924444"/>
            <a:ext cx="4771836" cy="24311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180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9F059FB-82D6-A59F-085D-0FAB7142E9AA}"/>
              </a:ext>
            </a:extLst>
          </p:cNvPr>
          <p:cNvSpPr/>
          <p:nvPr/>
        </p:nvSpPr>
        <p:spPr>
          <a:xfrm>
            <a:off x="233092" y="1301651"/>
            <a:ext cx="4153145" cy="1689956"/>
          </a:xfrm>
          <a:prstGeom prst="rect">
            <a:avLst/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r>
              <a:rPr lang="en-US" sz="1000"/>
              <a:t>Clinical signs/</a:t>
            </a:r>
            <a:r>
              <a:rPr lang="en-US" sz="1000" err="1"/>
              <a:t>sympotms</a:t>
            </a:r>
            <a:endParaRPr lang="en-US" sz="100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800"/>
              <a:t>Unexplained intense pain</a:t>
            </a:r>
            <a:endParaRPr lang="en-US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800"/>
              <a:t>Weak, high-pitched </a:t>
            </a:r>
            <a:r>
              <a:rPr lang="en-US" sz="800" err="1"/>
              <a:t>crey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800"/>
              <a:t>Fatigue/Tiredness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800"/>
              <a:t>Rigors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800"/>
              <a:t>Fever/hypothermia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800"/>
              <a:t>Mottled skin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800"/>
              <a:t>High inflammatory  parameters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800"/>
              <a:t>Chills and sweat</a:t>
            </a:r>
            <a:endParaRPr lang="en-US" sz="800">
              <a:solidFill>
                <a:srgbClr val="FFFFFF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800"/>
              <a:t>Shortness of breath/grunting/apnea</a:t>
            </a:r>
            <a:endParaRPr lang="en-US" sz="800">
              <a:solidFill>
                <a:srgbClr val="FFFFFF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800"/>
              <a:t>Passing no urine</a:t>
            </a:r>
            <a:endParaRPr lang="en-US" sz="800">
              <a:solidFill>
                <a:srgbClr val="FFFFFF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800">
                <a:latin typeface="Aptos"/>
                <a:ea typeface="Calibri"/>
                <a:cs typeface="Calibri"/>
              </a:rPr>
              <a:t>Drowsiness, Slurred speech in older children</a:t>
            </a:r>
            <a:endParaRPr lang="en-US" sz="800">
              <a:solidFill>
                <a:srgbClr val="FFFFFF"/>
              </a:solidFill>
              <a:latin typeface="Aptos"/>
              <a:ea typeface="Calibri"/>
              <a:cs typeface="Calibri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800"/>
              <a:t>Patient looks unwell</a:t>
            </a:r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C52649E-F985-43A0-433A-B3A82C3797B0}"/>
              </a:ext>
            </a:extLst>
          </p:cNvPr>
          <p:cNvSpPr/>
          <p:nvPr/>
        </p:nvSpPr>
        <p:spPr>
          <a:xfrm>
            <a:off x="2415581" y="1491449"/>
            <a:ext cx="2219868" cy="1332879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marL="285750" indent="-285750">
              <a:buFont typeface="Wingdings" panose="05000000000000000000" pitchFamily="2" charset="2"/>
              <a:buChar char="q"/>
            </a:pPr>
            <a:endParaRPr lang="en-US" sz="120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sz="120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sz="120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C167878-A240-D53B-1852-9AC197080158}"/>
              </a:ext>
            </a:extLst>
          </p:cNvPr>
          <p:cNvSpPr/>
          <p:nvPr/>
        </p:nvSpPr>
        <p:spPr>
          <a:xfrm>
            <a:off x="0" y="3233241"/>
            <a:ext cx="6851318" cy="335570"/>
          </a:xfrm>
          <a:prstGeom prst="rect">
            <a:avLst/>
          </a:prstGeom>
          <a:solidFill>
            <a:srgbClr val="CD0E77"/>
          </a:solidFill>
          <a:ln>
            <a:solidFill>
              <a:srgbClr val="CD0E7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600" b="1" baseline="0">
                <a:solidFill>
                  <a:srgbClr val="FFFFFF"/>
                </a:solidFill>
                <a:latin typeface="Aptos"/>
                <a:ea typeface="Segoe UI"/>
                <a:cs typeface="Segoe UI"/>
              </a:rPr>
              <a:t>II.</a:t>
            </a:r>
            <a:r>
              <a:rPr lang="en-US" sz="1600" baseline="0">
                <a:solidFill>
                  <a:srgbClr val="FFFFFF"/>
                </a:solidFill>
                <a:latin typeface="Aptos"/>
                <a:ea typeface="Segoe UI"/>
                <a:cs typeface="Segoe UI"/>
              </a:rPr>
              <a:t> </a:t>
            </a:r>
            <a:r>
              <a:rPr lang="en-US" sz="1600" b="1" baseline="0">
                <a:solidFill>
                  <a:srgbClr val="FFFFFF"/>
                </a:solidFill>
                <a:latin typeface="Aptos"/>
                <a:ea typeface="Segoe UI"/>
                <a:cs typeface="Segoe UI"/>
              </a:rPr>
              <a:t>Determine </a:t>
            </a:r>
            <a:r>
              <a:rPr lang="en-US" sz="1600" b="1">
                <a:solidFill>
                  <a:srgbClr val="FFFFFF"/>
                </a:solidFill>
                <a:latin typeface="Aptos"/>
                <a:ea typeface="Segoe UI"/>
                <a:cs typeface="Segoe UI"/>
              </a:rPr>
              <a:t>Responsible Clinician</a:t>
            </a:r>
            <a:r>
              <a:rPr lang="en-US" sz="1600" b="1" baseline="30000">
                <a:solidFill>
                  <a:srgbClr val="FFFFFF"/>
                </a:solidFill>
                <a:latin typeface="Aptos"/>
                <a:ea typeface="Segoe UI"/>
                <a:cs typeface="Segoe UI"/>
              </a:rPr>
              <a:t>1*</a:t>
            </a:r>
            <a:endParaRPr lang="en-US" sz="160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EBF8747-E3A4-036A-8670-945DF116A8E9}"/>
              </a:ext>
            </a:extLst>
          </p:cNvPr>
          <p:cNvSpPr txBox="1"/>
          <p:nvPr/>
        </p:nvSpPr>
        <p:spPr>
          <a:xfrm>
            <a:off x="3350" y="3869490"/>
            <a:ext cx="4072503" cy="3385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600" b="1">
                <a:solidFill>
                  <a:srgbClr val="FFFFFF"/>
                </a:solidFill>
                <a:cs typeface="Segoe UI"/>
              </a:rPr>
              <a:t>III. Clinical bedside evaluation</a:t>
            </a:r>
            <a:endParaRPr lang="en-US" sz="160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5AA6EC2-8EC2-1CE2-81E5-5ABCCB177A0B}"/>
              </a:ext>
            </a:extLst>
          </p:cNvPr>
          <p:cNvSpPr txBox="1"/>
          <p:nvPr/>
        </p:nvSpPr>
        <p:spPr>
          <a:xfrm>
            <a:off x="35957" y="747058"/>
            <a:ext cx="2743200" cy="3385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600">
                <a:solidFill>
                  <a:srgbClr val="FFFFFF"/>
                </a:solidFill>
              </a:rPr>
              <a:t>I. Could it be sepsis</a:t>
            </a:r>
            <a:endParaRPr lang="en-US" sz="160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8082455-536A-0EE1-96B0-686FA7B8C5EB}"/>
              </a:ext>
            </a:extLst>
          </p:cNvPr>
          <p:cNvSpPr/>
          <p:nvPr/>
        </p:nvSpPr>
        <p:spPr>
          <a:xfrm>
            <a:off x="99555" y="4421348"/>
            <a:ext cx="4142245" cy="857784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000">
                <a:solidFill>
                  <a:schemeClr val="bg1"/>
                </a:solidFill>
              </a:rPr>
              <a:t>Fever/hypothermia</a:t>
            </a:r>
            <a:endParaRPr lang="en-US">
              <a:solidFill>
                <a:schemeClr val="bg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000">
                <a:solidFill>
                  <a:schemeClr val="bg1"/>
                </a:solidFill>
              </a:rPr>
              <a:t>Flu-like symptoms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000">
                <a:solidFill>
                  <a:schemeClr val="bg1"/>
                </a:solidFill>
              </a:rPr>
              <a:t>Specific signs (cough, </a:t>
            </a:r>
            <a:endParaRPr lang="en-US">
              <a:solidFill>
                <a:schemeClr val="bg1"/>
              </a:solidFill>
            </a:endParaRPr>
          </a:p>
          <a:p>
            <a:r>
              <a:rPr lang="en-US" sz="1000">
                <a:solidFill>
                  <a:schemeClr val="bg1"/>
                </a:solidFill>
              </a:rPr>
              <a:t>   localized erythema, swelling)</a:t>
            </a:r>
            <a:endParaRPr lang="en-US">
              <a:solidFill>
                <a:schemeClr val="bg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000">
                <a:solidFill>
                  <a:schemeClr val="bg1"/>
                </a:solidFill>
              </a:rPr>
              <a:t>High inflammatory parameters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93CC506-6B00-024B-08E7-FAF738867A71}"/>
              </a:ext>
            </a:extLst>
          </p:cNvPr>
          <p:cNvSpPr/>
          <p:nvPr/>
        </p:nvSpPr>
        <p:spPr>
          <a:xfrm>
            <a:off x="1458598" y="4187035"/>
            <a:ext cx="179971" cy="17997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807133E-0DD7-29C7-1E68-ACF4161E13DF}"/>
              </a:ext>
            </a:extLst>
          </p:cNvPr>
          <p:cNvSpPr/>
          <p:nvPr/>
        </p:nvSpPr>
        <p:spPr>
          <a:xfrm>
            <a:off x="4475793" y="4430244"/>
            <a:ext cx="2319868" cy="858249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285750" indent="-285750">
              <a:buFont typeface="Wingdings"/>
              <a:buChar char="q"/>
            </a:pPr>
            <a:r>
              <a:rPr lang="en-US" sz="1000">
                <a:solidFill>
                  <a:schemeClr val="bg1"/>
                </a:solidFill>
              </a:rPr>
              <a:t>Clear non-infectious explanation symptoms</a:t>
            </a:r>
            <a:endParaRPr lang="en-US"/>
          </a:p>
          <a:p>
            <a:pPr marL="285750" indent="-285750">
              <a:buFont typeface="Wingdings"/>
              <a:buChar char="q"/>
            </a:pPr>
            <a:r>
              <a:rPr lang="en-US" sz="1000">
                <a:solidFill>
                  <a:schemeClr val="bg1"/>
                </a:solidFill>
              </a:rPr>
              <a:t>Intoxication (</a:t>
            </a:r>
            <a:r>
              <a:rPr lang="en-US" sz="1000" err="1">
                <a:solidFill>
                  <a:schemeClr val="bg1"/>
                </a:solidFill>
              </a:rPr>
              <a:t>e.g</a:t>
            </a:r>
            <a:r>
              <a:rPr lang="en-US" sz="1000">
                <a:solidFill>
                  <a:schemeClr val="bg1"/>
                </a:solidFill>
              </a:rPr>
              <a:t> opiates)</a:t>
            </a:r>
          </a:p>
          <a:p>
            <a:pPr marL="285750" indent="-285750">
              <a:buFont typeface="Wingdings"/>
              <a:buChar char="q"/>
            </a:pPr>
            <a:r>
              <a:rPr lang="en-US" sz="1000">
                <a:solidFill>
                  <a:schemeClr val="bg1"/>
                </a:solidFill>
              </a:rPr>
              <a:t>Hemorrhagic/cardiogenic cause</a:t>
            </a:r>
          </a:p>
          <a:p>
            <a:pPr marL="285750" indent="-285750">
              <a:buFont typeface="Wingdings"/>
              <a:buChar char="q"/>
            </a:pPr>
            <a:r>
              <a:rPr lang="en-US" sz="1000">
                <a:solidFill>
                  <a:schemeClr val="bg1"/>
                </a:solidFill>
              </a:rPr>
              <a:t>Non-infectious organ dysfunction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928B695-E717-AB00-E3B9-AC567424E7E1}"/>
              </a:ext>
            </a:extLst>
          </p:cNvPr>
          <p:cNvSpPr txBox="1"/>
          <p:nvPr/>
        </p:nvSpPr>
        <p:spPr>
          <a:xfrm>
            <a:off x="4696878" y="1435939"/>
            <a:ext cx="2188440" cy="86177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000">
                <a:solidFill>
                  <a:srgbClr val="FFFFFF"/>
                </a:solidFill>
              </a:rPr>
              <a:t>(use EWS if available)</a:t>
            </a:r>
            <a:endParaRPr lang="en-US" sz="1000"/>
          </a:p>
          <a:p>
            <a:endParaRPr lang="en-US" sz="1000">
              <a:solidFill>
                <a:srgbClr val="FFFFFF"/>
              </a:solidFill>
            </a:endParaRPr>
          </a:p>
          <a:p>
            <a:r>
              <a:rPr lang="en-US" sz="1000">
                <a:solidFill>
                  <a:srgbClr val="FFFFFF"/>
                </a:solidFill>
              </a:rPr>
              <a:t>If not available, consider automated 12-hourly screening with</a:t>
            </a:r>
            <a:r>
              <a:rPr lang="en-US" sz="1000">
                <a:solidFill>
                  <a:srgbClr val="FFFFFF"/>
                </a:solidFill>
                <a:highlight>
                  <a:srgbClr val="FFFF00"/>
                </a:highlight>
              </a:rPr>
              <a:t> </a:t>
            </a:r>
            <a:r>
              <a:rPr lang="en-US" sz="1000">
                <a:highlight>
                  <a:srgbClr val="FFFF00"/>
                </a:highlight>
              </a:rPr>
              <a:t>SIRS or </a:t>
            </a:r>
            <a:r>
              <a:rPr lang="en-US" sz="1000" err="1">
                <a:highlight>
                  <a:srgbClr val="FFFF00"/>
                </a:highlight>
              </a:rPr>
              <a:t>qSOFA</a:t>
            </a:r>
            <a:r>
              <a:rPr lang="en-US" sz="1000">
                <a:highlight>
                  <a:srgbClr val="FFFF00"/>
                </a:highlight>
              </a:rPr>
              <a:t> (SCREEN trial)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2F40DF0-C1FB-60DE-5009-CDF02BF8C131}"/>
              </a:ext>
            </a:extLst>
          </p:cNvPr>
          <p:cNvSpPr txBox="1"/>
          <p:nvPr/>
        </p:nvSpPr>
        <p:spPr>
          <a:xfrm>
            <a:off x="49103" y="9094926"/>
            <a:ext cx="2743200" cy="3385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600" b="1">
                <a:solidFill>
                  <a:srgbClr val="FFFFFF"/>
                </a:solidFill>
              </a:rPr>
              <a:t>V. </a:t>
            </a:r>
            <a:r>
              <a:rPr lang="en-US" sz="1600" b="1" err="1">
                <a:solidFill>
                  <a:srgbClr val="FFFFFF"/>
                </a:solidFill>
              </a:rPr>
              <a:t>Reassessement</a:t>
            </a:r>
            <a:r>
              <a:rPr lang="en-US" sz="1600" b="1">
                <a:solidFill>
                  <a:srgbClr val="FFFFFF"/>
                </a:solidFill>
              </a:rPr>
              <a:t>*</a:t>
            </a:r>
            <a:r>
              <a:rPr lang="en-US" sz="1600"/>
              <a:t>​</a:t>
            </a:r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8D17C79-CE15-715D-7541-3DA55D95DB3F}"/>
              </a:ext>
            </a:extLst>
          </p:cNvPr>
          <p:cNvSpPr txBox="1"/>
          <p:nvPr/>
        </p:nvSpPr>
        <p:spPr>
          <a:xfrm>
            <a:off x="2430369" y="4428779"/>
            <a:ext cx="2743200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171450" indent="-171450">
              <a:buFont typeface="Wingdings"/>
              <a:buChar char="q"/>
            </a:pPr>
            <a:r>
              <a:rPr lang="en-US" sz="1000">
                <a:solidFill>
                  <a:srgbClr val="FFFFFF"/>
                </a:solidFill>
              </a:rPr>
              <a:t>Patient looks unwell</a:t>
            </a:r>
            <a:endParaRPr lang="en-US"/>
          </a:p>
          <a:p>
            <a:pPr marL="171450" indent="-171450">
              <a:buFont typeface="Wingdings"/>
              <a:buChar char="q"/>
            </a:pPr>
            <a:r>
              <a:rPr lang="en-US" sz="1000">
                <a:solidFill>
                  <a:srgbClr val="FFFFFF"/>
                </a:solidFill>
              </a:rPr>
              <a:t>Chills and sweat</a:t>
            </a:r>
          </a:p>
          <a:p>
            <a:pPr marL="171450" indent="-171450">
              <a:buFont typeface="Wingdings"/>
              <a:buChar char="q"/>
            </a:pPr>
            <a:r>
              <a:rPr lang="en-US" sz="1000">
                <a:solidFill>
                  <a:srgbClr val="FFFFFF"/>
                </a:solidFill>
              </a:rPr>
              <a:t>Fever/muscle pain</a:t>
            </a:r>
          </a:p>
          <a:p>
            <a:pPr marL="171450" indent="-171450">
              <a:buFont typeface="Wingdings"/>
              <a:buChar char="q"/>
            </a:pPr>
            <a:r>
              <a:rPr lang="en-US" sz="1000">
                <a:solidFill>
                  <a:srgbClr val="FFFFFF"/>
                </a:solidFill>
              </a:rPr>
              <a:t>Fever/muscle pain</a:t>
            </a:r>
            <a:endParaRPr lang="en-US" sz="100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C472BAC1-85EC-E2A9-8D00-420E3947E980}"/>
              </a:ext>
            </a:extLst>
          </p:cNvPr>
          <p:cNvSpPr/>
          <p:nvPr/>
        </p:nvSpPr>
        <p:spPr>
          <a:xfrm>
            <a:off x="5103527" y="6979579"/>
            <a:ext cx="179971" cy="17997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22821A01-D9DF-51D0-D1DA-CA7BAE0F31D7}"/>
              </a:ext>
            </a:extLst>
          </p:cNvPr>
          <p:cNvSpPr txBox="1"/>
          <p:nvPr/>
        </p:nvSpPr>
        <p:spPr>
          <a:xfrm>
            <a:off x="2174321" y="1411656"/>
            <a:ext cx="2038266" cy="98488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000">
                <a:solidFill>
                  <a:schemeClr val="bg1"/>
                </a:solidFill>
              </a:rPr>
              <a:t>Risk factors</a:t>
            </a:r>
          </a:p>
          <a:p>
            <a:pPr marL="171450" indent="-171450">
              <a:buFont typeface="Wingdings"/>
              <a:buChar char="q"/>
            </a:pPr>
            <a:r>
              <a:rPr lang="en-US" sz="800">
                <a:solidFill>
                  <a:schemeClr val="bg1"/>
                </a:solidFill>
              </a:rPr>
              <a:t>Age (≤ 3 months of age)</a:t>
            </a:r>
          </a:p>
          <a:p>
            <a:pPr marL="171450" indent="-171450">
              <a:buFont typeface="Wingdings"/>
              <a:buChar char="q"/>
            </a:pPr>
            <a:r>
              <a:rPr lang="en-US" sz="800">
                <a:solidFill>
                  <a:schemeClr val="bg1"/>
                </a:solidFill>
              </a:rPr>
              <a:t>Invasive material</a:t>
            </a:r>
          </a:p>
          <a:p>
            <a:pPr marL="171450" indent="-171450">
              <a:buFont typeface="Wingdings"/>
              <a:buChar char="q"/>
            </a:pPr>
            <a:r>
              <a:rPr lang="en-US" sz="800">
                <a:solidFill>
                  <a:schemeClr val="bg1"/>
                </a:solidFill>
              </a:rPr>
              <a:t>Immunosuppression</a:t>
            </a:r>
          </a:p>
          <a:p>
            <a:pPr marL="171450" indent="-171450">
              <a:buFont typeface="Wingdings"/>
              <a:buChar char="q"/>
            </a:pPr>
            <a:r>
              <a:rPr lang="en-US" sz="800">
                <a:solidFill>
                  <a:schemeClr val="bg1"/>
                </a:solidFill>
              </a:rPr>
              <a:t>Chronic medical condition</a:t>
            </a:r>
          </a:p>
          <a:p>
            <a:pPr marL="171450" indent="-171450">
              <a:buFont typeface="Wingdings"/>
              <a:buChar char="q"/>
            </a:pPr>
            <a:r>
              <a:rPr lang="en-US" sz="800">
                <a:solidFill>
                  <a:schemeClr val="bg1"/>
                </a:solidFill>
              </a:rPr>
              <a:t>Not/under-immunized status</a:t>
            </a:r>
          </a:p>
          <a:p>
            <a:pPr marL="171450" indent="-171450">
              <a:buFont typeface="Wingdings"/>
              <a:buChar char="q"/>
            </a:pPr>
            <a:r>
              <a:rPr lang="en-US" sz="800">
                <a:solidFill>
                  <a:schemeClr val="bg1"/>
                </a:solidFill>
              </a:rPr>
              <a:t>Recent surgery/burn/wound</a:t>
            </a:r>
          </a:p>
        </p:txBody>
      </p:sp>
      <p:sp>
        <p:nvSpPr>
          <p:cNvPr id="3" name="Down Arrow 62">
            <a:extLst>
              <a:ext uri="{FF2B5EF4-FFF2-40B4-BE49-F238E27FC236}">
                <a16:creationId xmlns:a16="http://schemas.microsoft.com/office/drawing/2014/main" id="{3CEE13AE-D70E-90C2-5018-11370F48CDCE}"/>
              </a:ext>
            </a:extLst>
          </p:cNvPr>
          <p:cNvSpPr/>
          <p:nvPr/>
        </p:nvSpPr>
        <p:spPr>
          <a:xfrm>
            <a:off x="3234450" y="3491748"/>
            <a:ext cx="401253" cy="346106"/>
          </a:xfrm>
          <a:prstGeom prst="downArrow">
            <a:avLst/>
          </a:prstGeom>
          <a:solidFill>
            <a:srgbClr val="CD0E77"/>
          </a:solidFill>
          <a:ln>
            <a:solidFill>
              <a:srgbClr val="CD0E7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63" name="Down Arrow 62">
            <a:extLst>
              <a:ext uri="{FF2B5EF4-FFF2-40B4-BE49-F238E27FC236}">
                <a16:creationId xmlns:a16="http://schemas.microsoft.com/office/drawing/2014/main" id="{E5C91CA4-A15E-0801-20AC-603BF64B4FB0}"/>
              </a:ext>
            </a:extLst>
          </p:cNvPr>
          <p:cNvSpPr/>
          <p:nvPr/>
        </p:nvSpPr>
        <p:spPr>
          <a:xfrm>
            <a:off x="1504865" y="8707116"/>
            <a:ext cx="410624" cy="436527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5" name="Down Arrow 62">
            <a:extLst>
              <a:ext uri="{FF2B5EF4-FFF2-40B4-BE49-F238E27FC236}">
                <a16:creationId xmlns:a16="http://schemas.microsoft.com/office/drawing/2014/main" id="{CD950710-94E6-9EE8-43DB-8B8A815FBED7}"/>
              </a:ext>
            </a:extLst>
          </p:cNvPr>
          <p:cNvSpPr/>
          <p:nvPr/>
        </p:nvSpPr>
        <p:spPr>
          <a:xfrm>
            <a:off x="3245124" y="2923152"/>
            <a:ext cx="390579" cy="304529"/>
          </a:xfrm>
          <a:prstGeom prst="downArrow">
            <a:avLst/>
          </a:prstGeom>
          <a:solidFill>
            <a:srgbClr val="CD0E77"/>
          </a:solidFill>
          <a:ln>
            <a:solidFill>
              <a:srgbClr val="CD0E7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0685063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E441581-EC8B-2024-E6DF-274DBD54D5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own Arrow 62">
            <a:extLst>
              <a:ext uri="{FF2B5EF4-FFF2-40B4-BE49-F238E27FC236}">
                <a16:creationId xmlns:a16="http://schemas.microsoft.com/office/drawing/2014/main" id="{441E26A3-5445-EB04-DEF9-1CE2D63D1880}"/>
              </a:ext>
            </a:extLst>
          </p:cNvPr>
          <p:cNvSpPr/>
          <p:nvPr/>
        </p:nvSpPr>
        <p:spPr>
          <a:xfrm>
            <a:off x="3245124" y="2845746"/>
            <a:ext cx="410624" cy="436527"/>
          </a:xfrm>
          <a:prstGeom prst="downArrow">
            <a:avLst/>
          </a:prstGeom>
          <a:solidFill>
            <a:srgbClr val="0070C0"/>
          </a:solidFill>
          <a:ln>
            <a:solidFill>
              <a:srgbClr val="4472C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596245B-8F53-652A-98DB-1EF8D9E8783B}"/>
              </a:ext>
            </a:extLst>
          </p:cNvPr>
          <p:cNvSpPr/>
          <p:nvPr/>
        </p:nvSpPr>
        <p:spPr>
          <a:xfrm>
            <a:off x="8615" y="804110"/>
            <a:ext cx="6849080" cy="2179749"/>
          </a:xfrm>
          <a:prstGeom prst="rect">
            <a:avLst/>
          </a:prstGeom>
          <a:solidFill>
            <a:srgbClr val="0070C0"/>
          </a:solidFill>
          <a:ln>
            <a:solidFill>
              <a:srgbClr val="4472C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marL="342900" indent="-342900">
              <a:buAutoNum type="romanUcPeriod"/>
            </a:pPr>
            <a:endParaRPr lang="en-US"/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EE73148C-2F7D-6F59-F50C-5A1062C2B09F}"/>
              </a:ext>
            </a:extLst>
          </p:cNvPr>
          <p:cNvSpPr/>
          <p:nvPr/>
        </p:nvSpPr>
        <p:spPr>
          <a:xfrm>
            <a:off x="10851" y="6752525"/>
            <a:ext cx="6871997" cy="2095570"/>
          </a:xfrm>
          <a:prstGeom prst="rect">
            <a:avLst/>
          </a:prstGeom>
          <a:solidFill>
            <a:srgbClr val="0070C0"/>
          </a:solidFill>
          <a:ln w="38100">
            <a:solidFill>
              <a:srgbClr val="4472C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r>
              <a:rPr lang="en-US" sz="1600" b="1">
                <a:solidFill>
                  <a:schemeClr val="bg1"/>
                </a:solidFill>
              </a:rPr>
              <a:t>IV</a:t>
            </a:r>
            <a:r>
              <a:rPr lang="en-US" sz="1600">
                <a:solidFill>
                  <a:schemeClr val="bg1"/>
                </a:solidFill>
              </a:rPr>
              <a:t>. Management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3502232C-F3F0-D313-1C66-3DFE722A693C}"/>
              </a:ext>
            </a:extLst>
          </p:cNvPr>
          <p:cNvSpPr/>
          <p:nvPr/>
        </p:nvSpPr>
        <p:spPr>
          <a:xfrm>
            <a:off x="939375" y="7173569"/>
            <a:ext cx="1621924" cy="1639799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BA1F002-28A1-ED34-225C-CDDFD80650AD}"/>
              </a:ext>
            </a:extLst>
          </p:cNvPr>
          <p:cNvSpPr txBox="1"/>
          <p:nvPr/>
        </p:nvSpPr>
        <p:spPr>
          <a:xfrm>
            <a:off x="-12702" y="426783"/>
            <a:ext cx="6849760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200" b="1"/>
              <a:t>Patient: Name, Surname; Date of birth; Patient identifier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6AACE6A-7E8C-D4E2-3B3A-3D230BC06D65}"/>
              </a:ext>
            </a:extLst>
          </p:cNvPr>
          <p:cNvSpPr/>
          <p:nvPr/>
        </p:nvSpPr>
        <p:spPr>
          <a:xfrm>
            <a:off x="551" y="794"/>
            <a:ext cx="6856901" cy="433068"/>
          </a:xfrm>
          <a:prstGeom prst="rect">
            <a:avLst/>
          </a:prstGeom>
          <a:solidFill>
            <a:srgbClr val="0070C0"/>
          </a:solidFill>
          <a:ln>
            <a:solidFill>
              <a:srgbClr val="4472C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2000" b="1">
                <a:solidFill>
                  <a:schemeClr val="bg1"/>
                </a:solidFill>
              </a:rPr>
              <a:t>Sepsis Assessment Newborn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4157ACB-B64B-A532-4D31-9EA4D06409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40017" y="-20760"/>
            <a:ext cx="717435" cy="476174"/>
          </a:xfrm>
          <a:prstGeom prst="rect">
            <a:avLst/>
          </a:prstGeom>
        </p:spPr>
      </p:pic>
      <p:sp>
        <p:nvSpPr>
          <p:cNvPr id="25" name="Rectangle 24">
            <a:extLst>
              <a:ext uri="{FF2B5EF4-FFF2-40B4-BE49-F238E27FC236}">
                <a16:creationId xmlns:a16="http://schemas.microsoft.com/office/drawing/2014/main" id="{ECEA79F1-839C-DDD9-D21E-7AC2912FDABA}"/>
              </a:ext>
            </a:extLst>
          </p:cNvPr>
          <p:cNvSpPr/>
          <p:nvPr/>
        </p:nvSpPr>
        <p:spPr>
          <a:xfrm>
            <a:off x="552" y="3842699"/>
            <a:ext cx="6847378" cy="2785939"/>
          </a:xfrm>
          <a:prstGeom prst="rect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endParaRPr lang="en-US" b="1"/>
          </a:p>
          <a:p>
            <a:endParaRPr lang="en-US" sz="180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1A48F1A-39D2-50C5-AC56-3541E0187801}"/>
              </a:ext>
            </a:extLst>
          </p:cNvPr>
          <p:cNvSpPr txBox="1"/>
          <p:nvPr/>
        </p:nvSpPr>
        <p:spPr>
          <a:xfrm>
            <a:off x="10851" y="4135969"/>
            <a:ext cx="1405565" cy="276985"/>
          </a:xfrm>
          <a:prstGeom prst="rect">
            <a:avLst/>
          </a:prstGeom>
          <a:solidFill>
            <a:srgbClr val="0070C0"/>
          </a:solidFill>
        </p:spPr>
        <p:txBody>
          <a:bodyPr wrap="square" lIns="91425" tIns="45713" rIns="91425" bIns="45713" rtlCol="0" anchor="t">
            <a:spAutoFit/>
          </a:bodyPr>
          <a:lstStyle/>
          <a:p>
            <a:r>
              <a:rPr lang="en-US" sz="1200">
                <a:solidFill>
                  <a:schemeClr val="bg1"/>
                </a:solidFill>
              </a:rPr>
              <a:t>Infection possible</a:t>
            </a:r>
          </a:p>
        </p:txBody>
      </p:sp>
      <p:sp>
        <p:nvSpPr>
          <p:cNvPr id="27" name="Down Arrow Callout 26">
            <a:extLst>
              <a:ext uri="{FF2B5EF4-FFF2-40B4-BE49-F238E27FC236}">
                <a16:creationId xmlns:a16="http://schemas.microsoft.com/office/drawing/2014/main" id="{AD45192A-9D72-907C-97D2-FFE67BF98335}"/>
              </a:ext>
            </a:extLst>
          </p:cNvPr>
          <p:cNvSpPr/>
          <p:nvPr/>
        </p:nvSpPr>
        <p:spPr>
          <a:xfrm>
            <a:off x="1438441" y="5717225"/>
            <a:ext cx="1315576" cy="1119855"/>
          </a:xfrm>
          <a:prstGeom prst="downArrowCallout">
            <a:avLst>
              <a:gd name="adj1" fmla="val 20139"/>
              <a:gd name="adj2" fmla="val 16416"/>
              <a:gd name="adj3" fmla="val 11324"/>
              <a:gd name="adj4" fmla="val 68643"/>
            </a:avLst>
          </a:prstGeom>
          <a:solidFill>
            <a:srgbClr val="FF0000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b"/>
          <a:lstStyle/>
          <a:p>
            <a:pPr algn="ctr"/>
            <a:r>
              <a:rPr lang="en-US" sz="1200">
                <a:solidFill>
                  <a:schemeClr val="bg1"/>
                </a:solidFill>
              </a:rPr>
              <a:t>Probable sepsis</a:t>
            </a:r>
            <a:endParaRPr lang="en-US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CD31699-3B38-3867-C8BB-7EC0677156F3}"/>
              </a:ext>
            </a:extLst>
          </p:cNvPr>
          <p:cNvSpPr txBox="1"/>
          <p:nvPr/>
        </p:nvSpPr>
        <p:spPr>
          <a:xfrm>
            <a:off x="10853" y="5349262"/>
            <a:ext cx="1135157" cy="1200314"/>
          </a:xfrm>
          <a:prstGeom prst="rect">
            <a:avLst/>
          </a:prstGeom>
          <a:solidFill>
            <a:srgbClr val="0070C0"/>
          </a:solidFill>
        </p:spPr>
        <p:txBody>
          <a:bodyPr wrap="square" lIns="91425" tIns="45713" rIns="91425" bIns="45713" rtlCol="0" anchor="t">
            <a:spAutoFit/>
          </a:bodyPr>
          <a:lstStyle/>
          <a:p>
            <a:r>
              <a:rPr lang="en-US" sz="1200">
                <a:solidFill>
                  <a:schemeClr val="bg1"/>
                </a:solidFill>
              </a:rPr>
              <a:t>Bedside </a:t>
            </a:r>
            <a:endParaRPr lang="en-US">
              <a:solidFill>
                <a:schemeClr val="bg1"/>
              </a:solidFill>
            </a:endParaRPr>
          </a:p>
          <a:p>
            <a:pPr marL="171450" indent="-171450">
              <a:buFont typeface="Arial"/>
              <a:buChar char="•"/>
            </a:pPr>
            <a:r>
              <a:rPr lang="en-US" sz="1000">
                <a:solidFill>
                  <a:schemeClr val="bg1"/>
                </a:solidFill>
              </a:rPr>
              <a:t>Organ dysfunction (GCS, CV, Resp)</a:t>
            </a:r>
          </a:p>
          <a:p>
            <a:pPr marL="171450" indent="-171450">
              <a:buFont typeface="Arial"/>
              <a:buChar char="•"/>
            </a:pPr>
            <a:r>
              <a:rPr lang="en-US" sz="1000">
                <a:solidFill>
                  <a:schemeClr val="bg1"/>
                </a:solidFill>
              </a:rPr>
              <a:t>high-risk group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66CA8FF6-9E04-739F-EEF9-268909DE775A}"/>
              </a:ext>
            </a:extLst>
          </p:cNvPr>
          <p:cNvSpPr txBox="1"/>
          <p:nvPr/>
        </p:nvSpPr>
        <p:spPr>
          <a:xfrm>
            <a:off x="6252453" y="5733302"/>
            <a:ext cx="582244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200">
                <a:solidFill>
                  <a:schemeClr val="bg1"/>
                </a:solidFill>
              </a:rPr>
              <a:t>Step down?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29E7F6B-DBEA-41F0-DC5B-8A97D5FB7BBA}"/>
              </a:ext>
            </a:extLst>
          </p:cNvPr>
          <p:cNvSpPr/>
          <p:nvPr/>
        </p:nvSpPr>
        <p:spPr>
          <a:xfrm>
            <a:off x="4721781" y="4197103"/>
            <a:ext cx="179971" cy="17997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703BC46-54B7-2801-F4B3-34A327D7D48A}"/>
              </a:ext>
            </a:extLst>
          </p:cNvPr>
          <p:cNvSpPr txBox="1"/>
          <p:nvPr/>
        </p:nvSpPr>
        <p:spPr>
          <a:xfrm>
            <a:off x="1620107" y="4142567"/>
            <a:ext cx="481145" cy="276985"/>
          </a:xfrm>
          <a:prstGeom prst="rect">
            <a:avLst/>
          </a:prstGeom>
          <a:noFill/>
        </p:spPr>
        <p:txBody>
          <a:bodyPr wrap="square" lIns="91425" tIns="45713" rIns="91425" bIns="45713" rtlCol="0" anchor="t">
            <a:spAutoFit/>
          </a:bodyPr>
          <a:lstStyle/>
          <a:p>
            <a:r>
              <a:rPr lang="en-US" sz="1200">
                <a:solidFill>
                  <a:schemeClr val="bg1"/>
                </a:solidFill>
              </a:rPr>
              <a:t>YES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8C0BD034-AAFE-1D79-9C7D-926D77048EAC}"/>
              </a:ext>
            </a:extLst>
          </p:cNvPr>
          <p:cNvSpPr txBox="1"/>
          <p:nvPr/>
        </p:nvSpPr>
        <p:spPr>
          <a:xfrm>
            <a:off x="4924618" y="4153711"/>
            <a:ext cx="442750" cy="276999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en-US" sz="1200">
                <a:solidFill>
                  <a:schemeClr val="bg1"/>
                </a:solidFill>
              </a:rPr>
              <a:t>NO</a:t>
            </a:r>
          </a:p>
        </p:txBody>
      </p:sp>
      <p:grpSp>
        <p:nvGrpSpPr>
          <p:cNvPr id="18" name="Groupe 17">
            <a:extLst>
              <a:ext uri="{FF2B5EF4-FFF2-40B4-BE49-F238E27FC236}">
                <a16:creationId xmlns:a16="http://schemas.microsoft.com/office/drawing/2014/main" id="{DF9EC2D1-F809-4E59-A173-B0140462689A}"/>
              </a:ext>
            </a:extLst>
          </p:cNvPr>
          <p:cNvGrpSpPr/>
          <p:nvPr/>
        </p:nvGrpSpPr>
        <p:grpSpPr>
          <a:xfrm>
            <a:off x="1697198" y="5910101"/>
            <a:ext cx="616625" cy="276999"/>
            <a:chOff x="1556234" y="4662279"/>
            <a:chExt cx="616625" cy="276999"/>
          </a:xfrm>
        </p:grpSpPr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4CFA8A6E-E2AF-B1CC-C00E-CD26CD1E27D7}"/>
                </a:ext>
              </a:extLst>
            </p:cNvPr>
            <p:cNvSpPr/>
            <p:nvPr/>
          </p:nvSpPr>
          <p:spPr>
            <a:xfrm>
              <a:off x="1556234" y="4699654"/>
              <a:ext cx="179971" cy="179971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>
                <a:solidFill>
                  <a:schemeClr val="tx1"/>
                </a:solidFill>
              </a:endParaRP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79FD157D-148E-D625-B45F-F2623FDF8B1B}"/>
                </a:ext>
              </a:extLst>
            </p:cNvPr>
            <p:cNvSpPr txBox="1"/>
            <p:nvPr/>
          </p:nvSpPr>
          <p:spPr>
            <a:xfrm>
              <a:off x="1733315" y="4662279"/>
              <a:ext cx="43954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/>
                <a:t>YES</a:t>
              </a:r>
            </a:p>
          </p:txBody>
        </p:sp>
      </p:grpSp>
      <p:sp>
        <p:nvSpPr>
          <p:cNvPr id="45" name="TextBox 44">
            <a:extLst>
              <a:ext uri="{FF2B5EF4-FFF2-40B4-BE49-F238E27FC236}">
                <a16:creationId xmlns:a16="http://schemas.microsoft.com/office/drawing/2014/main" id="{F58C0ACC-175A-91D1-BD02-EC33F0EEFE32}"/>
              </a:ext>
            </a:extLst>
          </p:cNvPr>
          <p:cNvSpPr txBox="1"/>
          <p:nvPr/>
        </p:nvSpPr>
        <p:spPr>
          <a:xfrm>
            <a:off x="5485395" y="5787570"/>
            <a:ext cx="4427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/>
              <a:t>NO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07C07C9A-3012-6976-9A70-559972EF0DB3}"/>
              </a:ext>
            </a:extLst>
          </p:cNvPr>
          <p:cNvSpPr txBox="1"/>
          <p:nvPr/>
        </p:nvSpPr>
        <p:spPr>
          <a:xfrm>
            <a:off x="4804550" y="6933943"/>
            <a:ext cx="1078844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200">
                <a:solidFill>
                  <a:schemeClr val="bg1"/>
                </a:solidFill>
              </a:rPr>
              <a:t>Alert senior clinician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838472B5-3319-0BD6-1526-FCD2C64520EF}"/>
              </a:ext>
            </a:extLst>
          </p:cNvPr>
          <p:cNvSpPr/>
          <p:nvPr/>
        </p:nvSpPr>
        <p:spPr>
          <a:xfrm>
            <a:off x="2897106" y="7178353"/>
            <a:ext cx="1864227" cy="716053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693" indent="-285693">
              <a:buFontTx/>
              <a:buChar char="-"/>
            </a:pPr>
            <a:r>
              <a:rPr lang="en-US" sz="1200">
                <a:solidFill>
                  <a:schemeClr val="tx1"/>
                </a:solidFill>
              </a:rPr>
              <a:t>IV access*</a:t>
            </a:r>
          </a:p>
          <a:p>
            <a:pPr marL="285693" indent="-285693">
              <a:buFontTx/>
              <a:buChar char="-"/>
            </a:pPr>
            <a:r>
              <a:rPr lang="en-US" sz="1200">
                <a:solidFill>
                  <a:schemeClr val="tx1"/>
                </a:solidFill>
              </a:rPr>
              <a:t>Microbiology*</a:t>
            </a:r>
          </a:p>
          <a:p>
            <a:pPr marL="285693" indent="-285693">
              <a:buFontTx/>
              <a:buChar char="-"/>
            </a:pPr>
            <a:r>
              <a:rPr lang="en-US" sz="1200">
                <a:solidFill>
                  <a:schemeClr val="tx1"/>
                </a:solidFill>
              </a:rPr>
              <a:t>Lab Organ function*</a:t>
            </a:r>
          </a:p>
          <a:p>
            <a:pPr marL="285693" indent="-285693">
              <a:buFontTx/>
              <a:buChar char="-"/>
            </a:pPr>
            <a:r>
              <a:rPr lang="en-US" sz="1200">
                <a:solidFill>
                  <a:schemeClr val="tx1"/>
                </a:solidFill>
              </a:rPr>
              <a:t>Lactate*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719470C8-5664-697F-1EA7-5399AC8F61D8}"/>
              </a:ext>
            </a:extLst>
          </p:cNvPr>
          <p:cNvSpPr txBox="1"/>
          <p:nvPr/>
        </p:nvSpPr>
        <p:spPr>
          <a:xfrm>
            <a:off x="801289" y="7434467"/>
            <a:ext cx="1680268" cy="107721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600">
                <a:solidFill>
                  <a:schemeClr val="bg1"/>
                </a:solidFill>
              </a:rPr>
              <a:t>Complete</a:t>
            </a:r>
            <a:endParaRPr lang="en-US" sz="1600">
              <a:solidFill>
                <a:srgbClr val="000000"/>
              </a:solidFill>
            </a:endParaRPr>
          </a:p>
          <a:p>
            <a:pPr algn="ctr"/>
            <a:r>
              <a:rPr lang="en-US" sz="1600">
                <a:solidFill>
                  <a:schemeClr val="bg1"/>
                </a:solidFill>
              </a:rPr>
              <a:t>Swiss Sepsis Bundle </a:t>
            </a:r>
          </a:p>
          <a:p>
            <a:pPr algn="ctr"/>
            <a:r>
              <a:rPr lang="en-US" sz="1600">
                <a:solidFill>
                  <a:schemeClr val="bg1"/>
                </a:solidFill>
              </a:rPr>
              <a:t>within 1hour</a:t>
            </a:r>
          </a:p>
        </p:txBody>
      </p:sp>
      <p:sp>
        <p:nvSpPr>
          <p:cNvPr id="55" name="Right Arrow Callout 54">
            <a:extLst>
              <a:ext uri="{FF2B5EF4-FFF2-40B4-BE49-F238E27FC236}">
                <a16:creationId xmlns:a16="http://schemas.microsoft.com/office/drawing/2014/main" id="{3A286197-C9D8-6922-D922-6FB706333653}"/>
              </a:ext>
            </a:extLst>
          </p:cNvPr>
          <p:cNvSpPr/>
          <p:nvPr/>
        </p:nvSpPr>
        <p:spPr>
          <a:xfrm>
            <a:off x="3877936" y="8250218"/>
            <a:ext cx="1204263" cy="541320"/>
          </a:xfrm>
          <a:prstGeom prst="rightArrowCallout">
            <a:avLst>
              <a:gd name="adj1" fmla="val 25000"/>
              <a:gd name="adj2" fmla="val 25000"/>
              <a:gd name="adj3" fmla="val 19327"/>
              <a:gd name="adj4" fmla="val 75850"/>
            </a:avLst>
          </a:prstGeom>
          <a:solidFill>
            <a:schemeClr val="bg1"/>
          </a:solidFill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54B63319-75BE-BEC7-B3B9-DD1DA0786EFC}"/>
              </a:ext>
            </a:extLst>
          </p:cNvPr>
          <p:cNvSpPr/>
          <p:nvPr/>
        </p:nvSpPr>
        <p:spPr>
          <a:xfrm>
            <a:off x="2906502" y="8237487"/>
            <a:ext cx="1045162" cy="573175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57" name="Down Arrow 56">
            <a:extLst>
              <a:ext uri="{FF2B5EF4-FFF2-40B4-BE49-F238E27FC236}">
                <a16:creationId xmlns:a16="http://schemas.microsoft.com/office/drawing/2014/main" id="{3EF6A377-BC1D-F64A-C780-2B5DF3338B30}"/>
              </a:ext>
            </a:extLst>
          </p:cNvPr>
          <p:cNvSpPr/>
          <p:nvPr/>
        </p:nvSpPr>
        <p:spPr>
          <a:xfrm>
            <a:off x="3425909" y="8689872"/>
            <a:ext cx="410624" cy="436527"/>
          </a:xfrm>
          <a:prstGeom prst="downArrow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9B266273-8865-22F9-7995-32F374564E32}"/>
              </a:ext>
            </a:extLst>
          </p:cNvPr>
          <p:cNvSpPr/>
          <p:nvPr/>
        </p:nvSpPr>
        <p:spPr>
          <a:xfrm>
            <a:off x="2895939" y="7874072"/>
            <a:ext cx="1884989" cy="330613"/>
          </a:xfrm>
          <a:prstGeom prst="rect">
            <a:avLst/>
          </a:prstGeom>
          <a:solidFill>
            <a:srgbClr val="0070C0"/>
          </a:solidFill>
          <a:ln>
            <a:solidFill>
              <a:srgbClr val="4472C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>
                <a:solidFill>
                  <a:schemeClr val="bg1"/>
                </a:solidFill>
              </a:rPr>
              <a:t>Antibiotics?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67C257A0-4952-40A0-4204-6B1AAA270A71}"/>
              </a:ext>
            </a:extLst>
          </p:cNvPr>
          <p:cNvSpPr/>
          <p:nvPr/>
        </p:nvSpPr>
        <p:spPr>
          <a:xfrm>
            <a:off x="3101782" y="8356485"/>
            <a:ext cx="179971" cy="17997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tx1"/>
              </a:solidFill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2AB7ECAA-D944-0767-8747-1ADF556369CF}"/>
              </a:ext>
            </a:extLst>
          </p:cNvPr>
          <p:cNvSpPr txBox="1"/>
          <p:nvPr/>
        </p:nvSpPr>
        <p:spPr>
          <a:xfrm>
            <a:off x="3278863" y="8311729"/>
            <a:ext cx="48114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/>
              <a:t>YES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229310C6-AFF2-67CF-7905-D77FF4C6C9E3}"/>
              </a:ext>
            </a:extLst>
          </p:cNvPr>
          <p:cNvSpPr/>
          <p:nvPr/>
        </p:nvSpPr>
        <p:spPr>
          <a:xfrm>
            <a:off x="4061334" y="8356485"/>
            <a:ext cx="179971" cy="17997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tx1"/>
              </a:solidFill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47C892F3-5A60-BC42-EE9F-8D0B79CC97CD}"/>
              </a:ext>
            </a:extLst>
          </p:cNvPr>
          <p:cNvSpPr txBox="1"/>
          <p:nvPr/>
        </p:nvSpPr>
        <p:spPr>
          <a:xfrm>
            <a:off x="4263812" y="8311729"/>
            <a:ext cx="4427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/>
              <a:t>NO</a:t>
            </a:r>
          </a:p>
        </p:txBody>
      </p:sp>
      <p:sp>
        <p:nvSpPr>
          <p:cNvPr id="63" name="Down Arrow 62">
            <a:extLst>
              <a:ext uri="{FF2B5EF4-FFF2-40B4-BE49-F238E27FC236}">
                <a16:creationId xmlns:a16="http://schemas.microsoft.com/office/drawing/2014/main" id="{E44371AB-46EE-877D-9D5B-36D67E774CD1}"/>
              </a:ext>
            </a:extLst>
          </p:cNvPr>
          <p:cNvSpPr/>
          <p:nvPr/>
        </p:nvSpPr>
        <p:spPr>
          <a:xfrm>
            <a:off x="1504865" y="8707116"/>
            <a:ext cx="410624" cy="436527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7EA72357-40BF-39AD-D834-7C24E7054D54}"/>
              </a:ext>
            </a:extLst>
          </p:cNvPr>
          <p:cNvSpPr txBox="1"/>
          <p:nvPr/>
        </p:nvSpPr>
        <p:spPr>
          <a:xfrm>
            <a:off x="5054292" y="8224184"/>
            <a:ext cx="14352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>
                <a:solidFill>
                  <a:schemeClr val="bg1"/>
                </a:solidFill>
              </a:rPr>
              <a:t>Step down, Document</a:t>
            </a:r>
          </a:p>
        </p:txBody>
      </p:sp>
      <p:grpSp>
        <p:nvGrpSpPr>
          <p:cNvPr id="84" name="Group 83">
            <a:extLst>
              <a:ext uri="{FF2B5EF4-FFF2-40B4-BE49-F238E27FC236}">
                <a16:creationId xmlns:a16="http://schemas.microsoft.com/office/drawing/2014/main" id="{6770052A-6882-F7BC-CABF-2F697561D4D6}"/>
              </a:ext>
            </a:extLst>
          </p:cNvPr>
          <p:cNvGrpSpPr/>
          <p:nvPr/>
        </p:nvGrpSpPr>
        <p:grpSpPr>
          <a:xfrm>
            <a:off x="2114739" y="7274634"/>
            <a:ext cx="876318" cy="490915"/>
            <a:chOff x="2111461" y="5997648"/>
            <a:chExt cx="876458" cy="490994"/>
          </a:xfrm>
        </p:grpSpPr>
        <p:sp>
          <p:nvSpPr>
            <p:cNvPr id="82" name="Right Arrow 81">
              <a:extLst>
                <a:ext uri="{FF2B5EF4-FFF2-40B4-BE49-F238E27FC236}">
                  <a16:creationId xmlns:a16="http://schemas.microsoft.com/office/drawing/2014/main" id="{459E3672-76C1-85B6-31ED-35CB57D605DB}"/>
                </a:ext>
              </a:extLst>
            </p:cNvPr>
            <p:cNvSpPr/>
            <p:nvPr/>
          </p:nvSpPr>
          <p:spPr>
            <a:xfrm rot="10800000">
              <a:off x="2164541" y="5997648"/>
              <a:ext cx="743990" cy="490994"/>
            </a:xfrm>
            <a:prstGeom prst="rightArrow">
              <a:avLst>
                <a:gd name="adj1" fmla="val 50000"/>
                <a:gd name="adj2" fmla="val 34480"/>
              </a:avLst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>
                <a:solidFill>
                  <a:schemeClr val="bg1"/>
                </a:solidFill>
              </a:endParaRPr>
            </a:p>
          </p:txBody>
        </p: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6A4AE949-A51C-3290-56A5-3BCD7166AA04}"/>
                </a:ext>
              </a:extLst>
            </p:cNvPr>
            <p:cNvSpPr txBox="1"/>
            <p:nvPr/>
          </p:nvSpPr>
          <p:spPr>
            <a:xfrm>
              <a:off x="2111461" y="6108640"/>
              <a:ext cx="87645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>
                  <a:solidFill>
                    <a:schemeClr val="bg1"/>
                  </a:solidFill>
                </a:rPr>
                <a:t>Org </a:t>
              </a:r>
              <a:r>
                <a:rPr lang="en-US" sz="1200" err="1">
                  <a:solidFill>
                    <a:schemeClr val="bg1"/>
                  </a:solidFill>
                </a:rPr>
                <a:t>Dysfct</a:t>
              </a:r>
              <a:endParaRPr lang="en-US" sz="1200">
                <a:solidFill>
                  <a:schemeClr val="bg1"/>
                </a:solidFill>
              </a:endParaRPr>
            </a:p>
          </p:txBody>
        </p:sp>
      </p:grpSp>
      <p:sp>
        <p:nvSpPr>
          <p:cNvPr id="85" name="TextBox 84">
            <a:extLst>
              <a:ext uri="{FF2B5EF4-FFF2-40B4-BE49-F238E27FC236}">
                <a16:creationId xmlns:a16="http://schemas.microsoft.com/office/drawing/2014/main" id="{021698CC-FE32-B928-1B55-550546B0DF61}"/>
              </a:ext>
            </a:extLst>
          </p:cNvPr>
          <p:cNvSpPr txBox="1"/>
          <p:nvPr/>
        </p:nvSpPr>
        <p:spPr>
          <a:xfrm>
            <a:off x="2908521" y="8521696"/>
            <a:ext cx="1142165" cy="276999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US" sz="1200"/>
              <a:t>Inform senior</a:t>
            </a:r>
          </a:p>
        </p:txBody>
      </p:sp>
      <p:sp>
        <p:nvSpPr>
          <p:cNvPr id="88" name="Geschweifte Klammer rechts 87">
            <a:extLst>
              <a:ext uri="{FF2B5EF4-FFF2-40B4-BE49-F238E27FC236}">
                <a16:creationId xmlns:a16="http://schemas.microsoft.com/office/drawing/2014/main" id="{C100749F-66FC-3161-E01A-A1249FCD15F0}"/>
              </a:ext>
            </a:extLst>
          </p:cNvPr>
          <p:cNvSpPr/>
          <p:nvPr/>
        </p:nvSpPr>
        <p:spPr>
          <a:xfrm>
            <a:off x="1117515" y="5483772"/>
            <a:ext cx="163183" cy="1129293"/>
          </a:xfrm>
          <a:prstGeom prst="rightBrace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CH" sz="1800"/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id="{F2214EFE-559F-06D3-2EA0-3033931894BD}"/>
              </a:ext>
            </a:extLst>
          </p:cNvPr>
          <p:cNvSpPr/>
          <p:nvPr/>
        </p:nvSpPr>
        <p:spPr>
          <a:xfrm>
            <a:off x="221567" y="1158537"/>
            <a:ext cx="179971" cy="17743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id="{AC6EE8FA-2C53-FB7D-D07F-C0E90CBED76C}"/>
              </a:ext>
            </a:extLst>
          </p:cNvPr>
          <p:cNvSpPr/>
          <p:nvPr/>
        </p:nvSpPr>
        <p:spPr>
          <a:xfrm>
            <a:off x="4502453" y="1158537"/>
            <a:ext cx="179971" cy="17743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02C24349-F02F-DE10-6595-427FB88F2ACE}"/>
              </a:ext>
            </a:extLst>
          </p:cNvPr>
          <p:cNvSpPr/>
          <p:nvPr/>
        </p:nvSpPr>
        <p:spPr>
          <a:xfrm>
            <a:off x="2251709" y="1158537"/>
            <a:ext cx="179971" cy="17743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9" name="TextBox 11">
            <a:extLst>
              <a:ext uri="{FF2B5EF4-FFF2-40B4-BE49-F238E27FC236}">
                <a16:creationId xmlns:a16="http://schemas.microsoft.com/office/drawing/2014/main" id="{1BFF02EE-188F-EFF2-7BCC-DB221A92933F}"/>
              </a:ext>
            </a:extLst>
          </p:cNvPr>
          <p:cNvSpPr txBox="1"/>
          <p:nvPr/>
        </p:nvSpPr>
        <p:spPr>
          <a:xfrm>
            <a:off x="435772" y="1082043"/>
            <a:ext cx="1676793" cy="33373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600">
                <a:solidFill>
                  <a:schemeClr val="bg1"/>
                </a:solidFill>
              </a:rPr>
              <a:t>Sepsis suspicion</a:t>
            </a:r>
          </a:p>
        </p:txBody>
      </p:sp>
      <p:sp>
        <p:nvSpPr>
          <p:cNvPr id="110" name="TextBox 12">
            <a:extLst>
              <a:ext uri="{FF2B5EF4-FFF2-40B4-BE49-F238E27FC236}">
                <a16:creationId xmlns:a16="http://schemas.microsoft.com/office/drawing/2014/main" id="{8924FDD4-DB02-BC7A-726A-83D4A60D9688}"/>
              </a:ext>
            </a:extLst>
          </p:cNvPr>
          <p:cNvSpPr txBox="1"/>
          <p:nvPr/>
        </p:nvSpPr>
        <p:spPr>
          <a:xfrm>
            <a:off x="2440514" y="1082043"/>
            <a:ext cx="1870725" cy="33373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600">
                <a:solidFill>
                  <a:schemeClr val="bg1"/>
                </a:solidFill>
              </a:rPr>
              <a:t>Care-giver concern</a:t>
            </a:r>
          </a:p>
        </p:txBody>
      </p:sp>
      <p:sp>
        <p:nvSpPr>
          <p:cNvPr id="111" name="TextBox 13">
            <a:extLst>
              <a:ext uri="{FF2B5EF4-FFF2-40B4-BE49-F238E27FC236}">
                <a16:creationId xmlns:a16="http://schemas.microsoft.com/office/drawing/2014/main" id="{B53B242F-B5D9-CDD3-CC0F-3DD4859A43C0}"/>
              </a:ext>
            </a:extLst>
          </p:cNvPr>
          <p:cNvSpPr txBox="1"/>
          <p:nvPr/>
        </p:nvSpPr>
        <p:spPr>
          <a:xfrm>
            <a:off x="4716659" y="1082043"/>
            <a:ext cx="2043606" cy="33854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wrap="none" lIns="91425" tIns="45713" rIns="91425" bIns="45713" rtlCol="0" anchor="t">
            <a:spAutoFit/>
          </a:bodyPr>
          <a:lstStyle/>
          <a:p>
            <a:r>
              <a:rPr lang="en-US" sz="1600">
                <a:solidFill>
                  <a:schemeClr val="bg1"/>
                </a:solidFill>
              </a:rPr>
              <a:t>Clinical deterioration</a:t>
            </a:r>
          </a:p>
        </p:txBody>
      </p:sp>
      <p:sp>
        <p:nvSpPr>
          <p:cNvPr id="112" name="Légende : flèche vers la droite 111">
            <a:extLst>
              <a:ext uri="{FF2B5EF4-FFF2-40B4-BE49-F238E27FC236}">
                <a16:creationId xmlns:a16="http://schemas.microsoft.com/office/drawing/2014/main" id="{0E328762-D13F-C546-C032-8524332785D3}"/>
              </a:ext>
            </a:extLst>
          </p:cNvPr>
          <p:cNvSpPr/>
          <p:nvPr/>
        </p:nvSpPr>
        <p:spPr>
          <a:xfrm>
            <a:off x="11702" y="9090629"/>
            <a:ext cx="4258792" cy="945002"/>
          </a:xfrm>
          <a:prstGeom prst="rightArrowCallout">
            <a:avLst>
              <a:gd name="adj1" fmla="val 19196"/>
              <a:gd name="adj2" fmla="val 16358"/>
              <a:gd name="adj3" fmla="val 15828"/>
              <a:gd name="adj4" fmla="val 92757"/>
            </a:avLst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endParaRPr lang="en-US" sz="1600"/>
          </a:p>
        </p:txBody>
      </p:sp>
      <p:sp>
        <p:nvSpPr>
          <p:cNvPr id="114" name="TextBox 11">
            <a:extLst>
              <a:ext uri="{FF2B5EF4-FFF2-40B4-BE49-F238E27FC236}">
                <a16:creationId xmlns:a16="http://schemas.microsoft.com/office/drawing/2014/main" id="{256BBDAD-EA59-4A6B-5DF6-17F41CF87000}"/>
              </a:ext>
            </a:extLst>
          </p:cNvPr>
          <p:cNvSpPr txBox="1"/>
          <p:nvPr/>
        </p:nvSpPr>
        <p:spPr>
          <a:xfrm>
            <a:off x="401579" y="9374746"/>
            <a:ext cx="2108591" cy="27898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>
                <a:solidFill>
                  <a:schemeClr val="bg1"/>
                </a:solidFill>
              </a:rPr>
              <a:t>Response to initial measures</a:t>
            </a:r>
          </a:p>
        </p:txBody>
      </p:sp>
      <p:sp>
        <p:nvSpPr>
          <p:cNvPr id="116" name="TextBox 11">
            <a:extLst>
              <a:ext uri="{FF2B5EF4-FFF2-40B4-BE49-F238E27FC236}">
                <a16:creationId xmlns:a16="http://schemas.microsoft.com/office/drawing/2014/main" id="{BD2B4357-1C2E-126E-B7DF-E73DA779604D}"/>
              </a:ext>
            </a:extLst>
          </p:cNvPr>
          <p:cNvSpPr txBox="1"/>
          <p:nvPr/>
        </p:nvSpPr>
        <p:spPr>
          <a:xfrm>
            <a:off x="363322" y="9618492"/>
            <a:ext cx="3390090" cy="27699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200">
                <a:solidFill>
                  <a:schemeClr val="bg1"/>
                </a:solidFill>
              </a:rPr>
              <a:t>Necessity for escalation of care (aim 6 hours) </a:t>
            </a:r>
          </a:p>
        </p:txBody>
      </p:sp>
      <p:sp>
        <p:nvSpPr>
          <p:cNvPr id="126" name="Rectangle 125">
            <a:extLst>
              <a:ext uri="{FF2B5EF4-FFF2-40B4-BE49-F238E27FC236}">
                <a16:creationId xmlns:a16="http://schemas.microsoft.com/office/drawing/2014/main" id="{3099AD35-9642-2362-7C2B-9F900F2ECF92}"/>
              </a:ext>
            </a:extLst>
          </p:cNvPr>
          <p:cNvSpPr/>
          <p:nvPr/>
        </p:nvSpPr>
        <p:spPr>
          <a:xfrm>
            <a:off x="4239477" y="9131615"/>
            <a:ext cx="2606822" cy="798211"/>
          </a:xfrm>
          <a:prstGeom prst="rect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sz="1800"/>
          </a:p>
        </p:txBody>
      </p:sp>
      <p:sp>
        <p:nvSpPr>
          <p:cNvPr id="121" name="TextBox 11">
            <a:extLst>
              <a:ext uri="{FF2B5EF4-FFF2-40B4-BE49-F238E27FC236}">
                <a16:creationId xmlns:a16="http://schemas.microsoft.com/office/drawing/2014/main" id="{62A5A353-8734-553C-E384-01B216D6A6F6}"/>
              </a:ext>
            </a:extLst>
          </p:cNvPr>
          <p:cNvSpPr txBox="1"/>
          <p:nvPr/>
        </p:nvSpPr>
        <p:spPr>
          <a:xfrm>
            <a:off x="4778591" y="9293075"/>
            <a:ext cx="1948098" cy="27699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200">
                <a:solidFill>
                  <a:schemeClr val="bg1"/>
                </a:solidFill>
              </a:rPr>
              <a:t>Antimicrobial Stewardship</a:t>
            </a:r>
          </a:p>
        </p:txBody>
      </p:sp>
      <p:sp>
        <p:nvSpPr>
          <p:cNvPr id="129" name="TextBox 11">
            <a:extLst>
              <a:ext uri="{FF2B5EF4-FFF2-40B4-BE49-F238E27FC236}">
                <a16:creationId xmlns:a16="http://schemas.microsoft.com/office/drawing/2014/main" id="{F8AE30AB-04F8-345A-78AE-B25CBF798C36}"/>
              </a:ext>
            </a:extLst>
          </p:cNvPr>
          <p:cNvSpPr txBox="1"/>
          <p:nvPr/>
        </p:nvSpPr>
        <p:spPr>
          <a:xfrm>
            <a:off x="4738373" y="9572292"/>
            <a:ext cx="1654278" cy="27699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200">
                <a:solidFill>
                  <a:schemeClr val="bg1"/>
                </a:solidFill>
              </a:rPr>
              <a:t>Post sepsis care</a:t>
            </a:r>
          </a:p>
        </p:txBody>
      </p:sp>
      <p:sp>
        <p:nvSpPr>
          <p:cNvPr id="131" name="Rectangle 130">
            <a:extLst>
              <a:ext uri="{FF2B5EF4-FFF2-40B4-BE49-F238E27FC236}">
                <a16:creationId xmlns:a16="http://schemas.microsoft.com/office/drawing/2014/main" id="{2BBA5628-AABE-9DEC-A820-7776C4181EAA}"/>
              </a:ext>
            </a:extLst>
          </p:cNvPr>
          <p:cNvSpPr/>
          <p:nvPr/>
        </p:nvSpPr>
        <p:spPr>
          <a:xfrm>
            <a:off x="4540553" y="9345665"/>
            <a:ext cx="179971" cy="17376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32" name="Rectangle 131">
            <a:extLst>
              <a:ext uri="{FF2B5EF4-FFF2-40B4-BE49-F238E27FC236}">
                <a16:creationId xmlns:a16="http://schemas.microsoft.com/office/drawing/2014/main" id="{FE444DFD-7A0D-B8A2-2BFE-DF6B904DDFE4}"/>
              </a:ext>
            </a:extLst>
          </p:cNvPr>
          <p:cNvSpPr/>
          <p:nvPr/>
        </p:nvSpPr>
        <p:spPr>
          <a:xfrm>
            <a:off x="4540553" y="9624882"/>
            <a:ext cx="179971" cy="17376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33" name="Rectangle 132">
            <a:extLst>
              <a:ext uri="{FF2B5EF4-FFF2-40B4-BE49-F238E27FC236}">
                <a16:creationId xmlns:a16="http://schemas.microsoft.com/office/drawing/2014/main" id="{4FE250E9-AB3E-C4F9-3C93-A4E927BD254F}"/>
              </a:ext>
            </a:extLst>
          </p:cNvPr>
          <p:cNvSpPr/>
          <p:nvPr/>
        </p:nvSpPr>
        <p:spPr>
          <a:xfrm>
            <a:off x="171753" y="9671082"/>
            <a:ext cx="179971" cy="17376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34" name="Rectangle 133">
            <a:extLst>
              <a:ext uri="{FF2B5EF4-FFF2-40B4-BE49-F238E27FC236}">
                <a16:creationId xmlns:a16="http://schemas.microsoft.com/office/drawing/2014/main" id="{D161F0DD-C12D-2E79-56DE-59CE2D8D9C8D}"/>
              </a:ext>
            </a:extLst>
          </p:cNvPr>
          <p:cNvSpPr/>
          <p:nvPr/>
        </p:nvSpPr>
        <p:spPr>
          <a:xfrm>
            <a:off x="171753" y="9427336"/>
            <a:ext cx="179971" cy="17376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35" name="Rectangle 134">
            <a:extLst>
              <a:ext uri="{FF2B5EF4-FFF2-40B4-BE49-F238E27FC236}">
                <a16:creationId xmlns:a16="http://schemas.microsoft.com/office/drawing/2014/main" id="{134285FD-F95B-A11B-5ED8-DA6DCA02ED67}"/>
              </a:ext>
            </a:extLst>
          </p:cNvPr>
          <p:cNvSpPr/>
          <p:nvPr/>
        </p:nvSpPr>
        <p:spPr>
          <a:xfrm rot="16200000">
            <a:off x="175894" y="8072727"/>
            <a:ext cx="957247" cy="472918"/>
          </a:xfrm>
          <a:prstGeom prst="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sz="1800" err="1"/>
              <a:t>Huddle</a:t>
            </a:r>
            <a:endParaRPr lang="fr-CH" sz="180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7F0D9E91-B638-1CDC-FE36-75EF4DA5645E}"/>
              </a:ext>
            </a:extLst>
          </p:cNvPr>
          <p:cNvSpPr txBox="1"/>
          <p:nvPr/>
        </p:nvSpPr>
        <p:spPr>
          <a:xfrm>
            <a:off x="3548006" y="5946042"/>
            <a:ext cx="4427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/>
              <a:t>NO</a:t>
            </a:r>
          </a:p>
        </p:txBody>
      </p:sp>
      <p:sp>
        <p:nvSpPr>
          <p:cNvPr id="20" name="Down Arrow Callout 26">
            <a:extLst>
              <a:ext uri="{FF2B5EF4-FFF2-40B4-BE49-F238E27FC236}">
                <a16:creationId xmlns:a16="http://schemas.microsoft.com/office/drawing/2014/main" id="{94A4E51E-EFB3-5F0A-BE6B-4629FE19E008}"/>
              </a:ext>
            </a:extLst>
          </p:cNvPr>
          <p:cNvSpPr/>
          <p:nvPr/>
        </p:nvSpPr>
        <p:spPr>
          <a:xfrm>
            <a:off x="2924045" y="5703715"/>
            <a:ext cx="1436421" cy="1129925"/>
          </a:xfrm>
          <a:prstGeom prst="downArrowCallout">
            <a:avLst>
              <a:gd name="adj1" fmla="val 20139"/>
              <a:gd name="adj2" fmla="val 16416"/>
              <a:gd name="adj3" fmla="val 11324"/>
              <a:gd name="adj4" fmla="val 68643"/>
            </a:avLst>
          </a:prstGeom>
          <a:solidFill>
            <a:schemeClr val="bg1"/>
          </a:solidFill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b"/>
          <a:lstStyle/>
          <a:p>
            <a:pPr algn="ctr"/>
            <a:r>
              <a:rPr lang="en-US" sz="1200">
                <a:solidFill>
                  <a:srgbClr val="FFC000"/>
                </a:solidFill>
              </a:rPr>
              <a:t>Possible sepsis</a:t>
            </a:r>
            <a:endParaRPr lang="en-US"/>
          </a:p>
        </p:txBody>
      </p:sp>
      <p:grpSp>
        <p:nvGrpSpPr>
          <p:cNvPr id="21" name="Groupe 20">
            <a:extLst>
              <a:ext uri="{FF2B5EF4-FFF2-40B4-BE49-F238E27FC236}">
                <a16:creationId xmlns:a16="http://schemas.microsoft.com/office/drawing/2014/main" id="{247E960E-7387-E108-1A33-670DDABCD38E}"/>
              </a:ext>
            </a:extLst>
          </p:cNvPr>
          <p:cNvGrpSpPr/>
          <p:nvPr/>
        </p:nvGrpSpPr>
        <p:grpSpPr>
          <a:xfrm>
            <a:off x="3365155" y="5910101"/>
            <a:ext cx="582961" cy="276999"/>
            <a:chOff x="1556234" y="4662279"/>
            <a:chExt cx="582961" cy="276999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F1BCD847-1C74-7BFD-8FFF-CBB7952099C6}"/>
                </a:ext>
              </a:extLst>
            </p:cNvPr>
            <p:cNvSpPr/>
            <p:nvPr/>
          </p:nvSpPr>
          <p:spPr>
            <a:xfrm>
              <a:off x="1556234" y="4699654"/>
              <a:ext cx="179971" cy="179971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>
                <a:solidFill>
                  <a:schemeClr val="tx1"/>
                </a:solidFill>
              </a:endParaRPr>
            </a:p>
          </p:txBody>
        </p:sp>
        <p:sp>
          <p:nvSpPr>
            <p:cNvPr id="26" name="TextBox 37">
              <a:extLst>
                <a:ext uri="{FF2B5EF4-FFF2-40B4-BE49-F238E27FC236}">
                  <a16:creationId xmlns:a16="http://schemas.microsoft.com/office/drawing/2014/main" id="{292CD9E3-7C34-8825-1F12-287703D77F45}"/>
                </a:ext>
              </a:extLst>
            </p:cNvPr>
            <p:cNvSpPr txBox="1"/>
            <p:nvPr/>
          </p:nvSpPr>
          <p:spPr>
            <a:xfrm>
              <a:off x="1733315" y="4662279"/>
              <a:ext cx="40588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/>
                <a:t>NO</a:t>
              </a:r>
            </a:p>
          </p:txBody>
        </p:sp>
      </p:grpSp>
      <p:sp>
        <p:nvSpPr>
          <p:cNvPr id="29" name="Down Arrow Callout 26">
            <a:extLst>
              <a:ext uri="{FF2B5EF4-FFF2-40B4-BE49-F238E27FC236}">
                <a16:creationId xmlns:a16="http://schemas.microsoft.com/office/drawing/2014/main" id="{AD8C9ADB-A3A5-9C3D-77CD-DAC3CABDDEC0}"/>
              </a:ext>
            </a:extLst>
          </p:cNvPr>
          <p:cNvSpPr/>
          <p:nvPr/>
        </p:nvSpPr>
        <p:spPr>
          <a:xfrm>
            <a:off x="4612264" y="5703213"/>
            <a:ext cx="859902" cy="1081153"/>
          </a:xfrm>
          <a:prstGeom prst="downArrowCallout">
            <a:avLst>
              <a:gd name="adj1" fmla="val 32832"/>
              <a:gd name="adj2" fmla="val 27720"/>
              <a:gd name="adj3" fmla="val 16169"/>
              <a:gd name="adj4" fmla="val 70609"/>
            </a:avLst>
          </a:prstGeom>
          <a:solidFill>
            <a:srgbClr val="00B0F0"/>
          </a:solidFill>
          <a:ln w="3810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sz="1600">
              <a:solidFill>
                <a:srgbClr val="FFC000"/>
              </a:solidFill>
            </a:endParaRPr>
          </a:p>
        </p:txBody>
      </p:sp>
      <p:grpSp>
        <p:nvGrpSpPr>
          <p:cNvPr id="34" name="Groupe 33">
            <a:extLst>
              <a:ext uri="{FF2B5EF4-FFF2-40B4-BE49-F238E27FC236}">
                <a16:creationId xmlns:a16="http://schemas.microsoft.com/office/drawing/2014/main" id="{7DE7F480-E426-3454-C565-F89EF01997FF}"/>
              </a:ext>
            </a:extLst>
          </p:cNvPr>
          <p:cNvGrpSpPr/>
          <p:nvPr/>
        </p:nvGrpSpPr>
        <p:grpSpPr>
          <a:xfrm>
            <a:off x="4692160" y="5910101"/>
            <a:ext cx="603373" cy="276999"/>
            <a:chOff x="1556234" y="4662279"/>
            <a:chExt cx="603373" cy="276999"/>
          </a:xfrm>
        </p:grpSpPr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B07072C6-B675-D2FB-A2BD-DBA433BBBF03}"/>
                </a:ext>
              </a:extLst>
            </p:cNvPr>
            <p:cNvSpPr/>
            <p:nvPr/>
          </p:nvSpPr>
          <p:spPr>
            <a:xfrm>
              <a:off x="1556234" y="4699654"/>
              <a:ext cx="179971" cy="179971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>
                <a:solidFill>
                  <a:schemeClr val="tx1"/>
                </a:solidFill>
              </a:endParaRPr>
            </a:p>
          </p:txBody>
        </p:sp>
        <p:sp>
          <p:nvSpPr>
            <p:cNvPr id="66" name="TextBox 37">
              <a:extLst>
                <a:ext uri="{FF2B5EF4-FFF2-40B4-BE49-F238E27FC236}">
                  <a16:creationId xmlns:a16="http://schemas.microsoft.com/office/drawing/2014/main" id="{DF75FA85-263B-C88B-37F3-88294F5793FC}"/>
                </a:ext>
              </a:extLst>
            </p:cNvPr>
            <p:cNvSpPr txBox="1"/>
            <p:nvPr/>
          </p:nvSpPr>
          <p:spPr>
            <a:xfrm>
              <a:off x="1720063" y="4662279"/>
              <a:ext cx="43954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/>
                <a:t>YES</a:t>
              </a:r>
            </a:p>
          </p:txBody>
        </p:sp>
      </p:grpSp>
      <p:sp>
        <p:nvSpPr>
          <p:cNvPr id="67" name="Down Arrow Callout 26">
            <a:extLst>
              <a:ext uri="{FF2B5EF4-FFF2-40B4-BE49-F238E27FC236}">
                <a16:creationId xmlns:a16="http://schemas.microsoft.com/office/drawing/2014/main" id="{A642FB85-7BCA-7B44-AFE9-60E7668F0B60}"/>
              </a:ext>
            </a:extLst>
          </p:cNvPr>
          <p:cNvSpPr/>
          <p:nvPr/>
        </p:nvSpPr>
        <p:spPr>
          <a:xfrm rot="16200000">
            <a:off x="5494398" y="5572003"/>
            <a:ext cx="760246" cy="1022679"/>
          </a:xfrm>
          <a:prstGeom prst="downArrowCallout">
            <a:avLst>
              <a:gd name="adj1" fmla="val 32832"/>
              <a:gd name="adj2" fmla="val 27720"/>
              <a:gd name="adj3" fmla="val 21906"/>
              <a:gd name="adj4" fmla="val 68643"/>
            </a:avLst>
          </a:prstGeom>
          <a:solidFill>
            <a:schemeClr val="bg1"/>
          </a:solidFill>
          <a:ln w="3810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sz="1600">
              <a:solidFill>
                <a:srgbClr val="FFC000"/>
              </a:solidFill>
            </a:endParaRPr>
          </a:p>
        </p:txBody>
      </p:sp>
      <p:grpSp>
        <p:nvGrpSpPr>
          <p:cNvPr id="72" name="Groupe 71">
            <a:extLst>
              <a:ext uri="{FF2B5EF4-FFF2-40B4-BE49-F238E27FC236}">
                <a16:creationId xmlns:a16="http://schemas.microsoft.com/office/drawing/2014/main" id="{57E40AA8-BA54-6187-B5B4-8B802613C392}"/>
              </a:ext>
            </a:extLst>
          </p:cNvPr>
          <p:cNvGrpSpPr/>
          <p:nvPr/>
        </p:nvGrpSpPr>
        <p:grpSpPr>
          <a:xfrm>
            <a:off x="5440913" y="5910101"/>
            <a:ext cx="569709" cy="276999"/>
            <a:chOff x="1556234" y="4662279"/>
            <a:chExt cx="569709" cy="276999"/>
          </a:xfrm>
        </p:grpSpPr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14DEFC57-8CCA-24E0-CC41-D6B20C4441C7}"/>
                </a:ext>
              </a:extLst>
            </p:cNvPr>
            <p:cNvSpPr/>
            <p:nvPr/>
          </p:nvSpPr>
          <p:spPr>
            <a:xfrm>
              <a:off x="1556234" y="4699654"/>
              <a:ext cx="179971" cy="179971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>
                <a:solidFill>
                  <a:schemeClr val="tx1"/>
                </a:solidFill>
              </a:endParaRPr>
            </a:p>
          </p:txBody>
        </p:sp>
        <p:sp>
          <p:nvSpPr>
            <p:cNvPr id="76" name="TextBox 37">
              <a:extLst>
                <a:ext uri="{FF2B5EF4-FFF2-40B4-BE49-F238E27FC236}">
                  <a16:creationId xmlns:a16="http://schemas.microsoft.com/office/drawing/2014/main" id="{353E145E-6BB1-A60C-F109-3EDD2C9B2BB4}"/>
                </a:ext>
              </a:extLst>
            </p:cNvPr>
            <p:cNvSpPr txBox="1"/>
            <p:nvPr/>
          </p:nvSpPr>
          <p:spPr>
            <a:xfrm>
              <a:off x="1720063" y="4662279"/>
              <a:ext cx="40588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/>
                <a:t>NO</a:t>
              </a:r>
            </a:p>
          </p:txBody>
        </p:sp>
      </p:grpSp>
      <p:sp>
        <p:nvSpPr>
          <p:cNvPr id="81" name="Rechteck 80">
            <a:extLst>
              <a:ext uri="{FF2B5EF4-FFF2-40B4-BE49-F238E27FC236}">
                <a16:creationId xmlns:a16="http://schemas.microsoft.com/office/drawing/2014/main" id="{017F05A8-CC20-812F-DD17-3FF57EDE6203}"/>
              </a:ext>
            </a:extLst>
          </p:cNvPr>
          <p:cNvSpPr/>
          <p:nvPr/>
        </p:nvSpPr>
        <p:spPr>
          <a:xfrm>
            <a:off x="1182813" y="5924444"/>
            <a:ext cx="4771836" cy="24311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180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4685728-0D67-F4EA-34D6-98012AB8BEA5}"/>
              </a:ext>
            </a:extLst>
          </p:cNvPr>
          <p:cNvSpPr/>
          <p:nvPr/>
        </p:nvSpPr>
        <p:spPr>
          <a:xfrm>
            <a:off x="255334" y="1481382"/>
            <a:ext cx="3921400" cy="1403864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000">
                <a:solidFill>
                  <a:srgbClr val="FFFFFF"/>
                </a:solidFill>
              </a:rPr>
              <a:t>Mottled skin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000">
                <a:solidFill>
                  <a:srgbClr val="FFFFFF"/>
                </a:solidFill>
              </a:rPr>
              <a:t>Tachypnea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000">
                <a:solidFill>
                  <a:srgbClr val="FFFFFF"/>
                </a:solidFill>
              </a:rPr>
              <a:t>Retractions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000">
                <a:solidFill>
                  <a:srgbClr val="FFFFFF"/>
                </a:solidFill>
              </a:rPr>
              <a:t>Low oxygen saturation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000">
                <a:solidFill>
                  <a:srgbClr val="FFFFFF"/>
                </a:solidFill>
              </a:rPr>
              <a:t>Apnea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000">
                <a:solidFill>
                  <a:srgbClr val="FFFFFF"/>
                </a:solidFill>
              </a:rPr>
              <a:t>Tachycardia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000">
                <a:solidFill>
                  <a:srgbClr val="FFFFFF"/>
                </a:solidFill>
              </a:rPr>
              <a:t>Increased capillary refill </a:t>
            </a:r>
          </a:p>
          <a:p>
            <a:r>
              <a:rPr lang="en-US" sz="1000">
                <a:solidFill>
                  <a:srgbClr val="FFFFFF"/>
                </a:solidFill>
              </a:rPr>
              <a:t>  time </a:t>
            </a:r>
            <a:endParaRPr lang="en-US" sz="100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3DCD3B5-BC07-3EA3-5840-1A1BE794A0C7}"/>
              </a:ext>
            </a:extLst>
          </p:cNvPr>
          <p:cNvSpPr/>
          <p:nvPr/>
        </p:nvSpPr>
        <p:spPr>
          <a:xfrm>
            <a:off x="2266051" y="1481886"/>
            <a:ext cx="2621591" cy="1352005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000"/>
              <a:t>Low blood pressure,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000"/>
              <a:t>Chills </a:t>
            </a:r>
            <a:endParaRPr lang="en-US" sz="1000">
              <a:solidFill>
                <a:srgbClr val="00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000"/>
              <a:t>reduced level of </a:t>
            </a:r>
          </a:p>
          <a:p>
            <a:r>
              <a:rPr lang="en-US" sz="1000"/>
              <a:t>  consciousness</a:t>
            </a:r>
            <a:endParaRPr lang="en-US" sz="1000">
              <a:solidFill>
                <a:srgbClr val="FFFFFF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000"/>
              <a:t>Hypotonia</a:t>
            </a:r>
            <a:endParaRPr lang="en-US" sz="1000">
              <a:solidFill>
                <a:srgbClr val="00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000"/>
              <a:t>Abdominal distention</a:t>
            </a:r>
            <a:endParaRPr lang="en-US" sz="1000">
              <a:solidFill>
                <a:srgbClr val="00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000"/>
              <a:t>Feeding difficulties</a:t>
            </a:r>
            <a:endParaRPr lang="en-US" sz="1000">
              <a:solidFill>
                <a:srgbClr val="00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sz="120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A4B01DE-E1C5-DDB8-EECC-C4D86FD4C124}"/>
              </a:ext>
            </a:extLst>
          </p:cNvPr>
          <p:cNvSpPr/>
          <p:nvPr/>
        </p:nvSpPr>
        <p:spPr>
          <a:xfrm>
            <a:off x="0" y="3240065"/>
            <a:ext cx="6851318" cy="335570"/>
          </a:xfrm>
          <a:prstGeom prst="rect">
            <a:avLst/>
          </a:prstGeom>
          <a:solidFill>
            <a:srgbClr val="0070C0"/>
          </a:solidFill>
          <a:ln>
            <a:solidFill>
              <a:srgbClr val="4472C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600" b="1" baseline="0">
                <a:solidFill>
                  <a:srgbClr val="FFFFFF"/>
                </a:solidFill>
                <a:latin typeface="Aptos"/>
                <a:ea typeface="Segoe UI"/>
                <a:cs typeface="Segoe UI"/>
              </a:rPr>
              <a:t>II.</a:t>
            </a:r>
            <a:r>
              <a:rPr lang="en-US" sz="1600" baseline="0">
                <a:solidFill>
                  <a:srgbClr val="FFFFFF"/>
                </a:solidFill>
                <a:latin typeface="Aptos"/>
                <a:ea typeface="Segoe UI"/>
                <a:cs typeface="Segoe UI"/>
              </a:rPr>
              <a:t> </a:t>
            </a:r>
            <a:r>
              <a:rPr lang="en-US" sz="1600" b="1" baseline="0">
                <a:solidFill>
                  <a:srgbClr val="FFFFFF"/>
                </a:solidFill>
                <a:latin typeface="Aptos"/>
                <a:ea typeface="Segoe UI"/>
                <a:cs typeface="Segoe UI"/>
              </a:rPr>
              <a:t>Determine ResponsibleClinician</a:t>
            </a:r>
            <a:r>
              <a:rPr lang="en-US" sz="1600" b="1" baseline="30000">
                <a:solidFill>
                  <a:srgbClr val="FFFFFF"/>
                </a:solidFill>
                <a:latin typeface="Aptos"/>
                <a:ea typeface="Segoe UI"/>
                <a:cs typeface="Segoe UI"/>
              </a:rPr>
              <a:t>1*</a:t>
            </a:r>
            <a:endParaRPr lang="en-US" sz="1600"/>
          </a:p>
        </p:txBody>
      </p:sp>
      <p:sp>
        <p:nvSpPr>
          <p:cNvPr id="3" name="Down Arrow 62">
            <a:extLst>
              <a:ext uri="{FF2B5EF4-FFF2-40B4-BE49-F238E27FC236}">
                <a16:creationId xmlns:a16="http://schemas.microsoft.com/office/drawing/2014/main" id="{83EB45F9-6E91-1060-5BE4-3A34836876EB}"/>
              </a:ext>
            </a:extLst>
          </p:cNvPr>
          <p:cNvSpPr/>
          <p:nvPr/>
        </p:nvSpPr>
        <p:spPr>
          <a:xfrm>
            <a:off x="3234450" y="3490039"/>
            <a:ext cx="410624" cy="436527"/>
          </a:xfrm>
          <a:prstGeom prst="downArrow">
            <a:avLst/>
          </a:prstGeom>
          <a:solidFill>
            <a:srgbClr val="0070C0"/>
          </a:solidFill>
          <a:ln>
            <a:solidFill>
              <a:srgbClr val="4472C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92E9BA6-64A8-E5D2-10A1-FC3585653D51}"/>
              </a:ext>
            </a:extLst>
          </p:cNvPr>
          <p:cNvSpPr txBox="1"/>
          <p:nvPr/>
        </p:nvSpPr>
        <p:spPr>
          <a:xfrm>
            <a:off x="3350" y="3869490"/>
            <a:ext cx="4072503" cy="3385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600">
                <a:solidFill>
                  <a:srgbClr val="FFFFFF"/>
                </a:solidFill>
                <a:cs typeface="Segoe UI"/>
              </a:rPr>
              <a:t>III. </a:t>
            </a:r>
            <a:r>
              <a:rPr lang="en-US" sz="1600" b="1">
                <a:solidFill>
                  <a:srgbClr val="FFFFFF"/>
                </a:solidFill>
                <a:cs typeface="Segoe UI"/>
              </a:rPr>
              <a:t>Clinical bedside evaluation</a:t>
            </a:r>
            <a:endParaRPr lang="en-US" sz="160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5B4D945-F52B-514C-8F1B-BF2DBC0FA9E0}"/>
              </a:ext>
            </a:extLst>
          </p:cNvPr>
          <p:cNvSpPr txBox="1"/>
          <p:nvPr/>
        </p:nvSpPr>
        <p:spPr>
          <a:xfrm>
            <a:off x="83901" y="809103"/>
            <a:ext cx="2743200" cy="3385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600">
                <a:solidFill>
                  <a:srgbClr val="FFFFFF"/>
                </a:solidFill>
              </a:rPr>
              <a:t>I. Could it be sepsis</a:t>
            </a:r>
            <a:endParaRPr lang="en-US" sz="160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E44A5FB-868A-21BC-4C42-CD5E1AF3AA37}"/>
              </a:ext>
            </a:extLst>
          </p:cNvPr>
          <p:cNvSpPr/>
          <p:nvPr/>
        </p:nvSpPr>
        <p:spPr>
          <a:xfrm>
            <a:off x="88687" y="4421348"/>
            <a:ext cx="4153113" cy="792602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000">
                <a:solidFill>
                  <a:schemeClr val="bg1"/>
                </a:solidFill>
              </a:rPr>
              <a:t>Fever, hypothermia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000">
                <a:solidFill>
                  <a:schemeClr val="bg1"/>
                </a:solidFill>
              </a:rPr>
              <a:t>Specific signs (cough, </a:t>
            </a:r>
          </a:p>
          <a:p>
            <a:r>
              <a:rPr lang="en-US" sz="1000">
                <a:solidFill>
                  <a:schemeClr val="bg1"/>
                </a:solidFill>
              </a:rPr>
              <a:t>   localized erythema, swelling)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000">
                <a:solidFill>
                  <a:schemeClr val="bg1"/>
                </a:solidFill>
              </a:rPr>
              <a:t>High inflammatory parameters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E2051F9-07AE-A297-3BD9-7D00599B3800}"/>
              </a:ext>
            </a:extLst>
          </p:cNvPr>
          <p:cNvSpPr/>
          <p:nvPr/>
        </p:nvSpPr>
        <p:spPr>
          <a:xfrm>
            <a:off x="1458598" y="4187035"/>
            <a:ext cx="179971" cy="17997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59C09A5-54C9-FCDA-B590-D167F40DA5D3}"/>
              </a:ext>
            </a:extLst>
          </p:cNvPr>
          <p:cNvSpPr/>
          <p:nvPr/>
        </p:nvSpPr>
        <p:spPr>
          <a:xfrm>
            <a:off x="4475793" y="4430244"/>
            <a:ext cx="2319868" cy="858249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US" sz="1000">
                <a:solidFill>
                  <a:schemeClr val="bg1"/>
                </a:solidFill>
              </a:rPr>
              <a:t>Clear non-infectious explanation </a:t>
            </a:r>
            <a:endParaRPr lang="en-US"/>
          </a:p>
          <a:p>
            <a:pPr marL="285750" indent="-285750">
              <a:buFont typeface="Wingdings"/>
              <a:buChar char="q"/>
            </a:pPr>
            <a:r>
              <a:rPr lang="en-US" sz="900">
                <a:solidFill>
                  <a:schemeClr val="bg1"/>
                </a:solidFill>
              </a:rPr>
              <a:t>Intoxication (</a:t>
            </a:r>
            <a:r>
              <a:rPr lang="en-US" sz="900" err="1">
                <a:solidFill>
                  <a:schemeClr val="bg1"/>
                </a:solidFill>
              </a:rPr>
              <a:t>e.g</a:t>
            </a:r>
            <a:r>
              <a:rPr lang="en-US" sz="900">
                <a:solidFill>
                  <a:schemeClr val="bg1"/>
                </a:solidFill>
              </a:rPr>
              <a:t> opiates)</a:t>
            </a:r>
          </a:p>
          <a:p>
            <a:pPr marL="285750" indent="-285750">
              <a:buFont typeface="Wingdings"/>
              <a:buChar char="q"/>
            </a:pPr>
            <a:r>
              <a:rPr lang="en-US" sz="900">
                <a:solidFill>
                  <a:schemeClr val="bg1"/>
                </a:solidFill>
              </a:rPr>
              <a:t>Hemorrhagic/cardiogenic cause</a:t>
            </a:r>
          </a:p>
          <a:p>
            <a:pPr marL="285750" indent="-285750">
              <a:buFont typeface="Wingdings"/>
              <a:buChar char="q"/>
            </a:pPr>
            <a:r>
              <a:rPr lang="en-US" sz="900">
                <a:solidFill>
                  <a:schemeClr val="bg1"/>
                </a:solidFill>
              </a:rPr>
              <a:t>Non-infectious organ dysfunction</a:t>
            </a:r>
          </a:p>
          <a:p>
            <a:pPr marL="285750" indent="-285750">
              <a:buFont typeface="Wingdings"/>
              <a:buChar char="q"/>
            </a:pPr>
            <a:r>
              <a:rPr lang="en-US" sz="900">
                <a:solidFill>
                  <a:schemeClr val="bg1"/>
                </a:solidFill>
              </a:rPr>
              <a:t>Other: …....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AEED97F-B96A-9E84-073D-F64AD1AAFA25}"/>
              </a:ext>
            </a:extLst>
          </p:cNvPr>
          <p:cNvSpPr txBox="1"/>
          <p:nvPr/>
        </p:nvSpPr>
        <p:spPr>
          <a:xfrm>
            <a:off x="4696878" y="1340321"/>
            <a:ext cx="2188440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600">
                <a:solidFill>
                  <a:srgbClr val="FFFFFF"/>
                </a:solidFill>
              </a:rPr>
              <a:t>(</a:t>
            </a:r>
            <a:r>
              <a:rPr lang="en-US" sz="1600" err="1">
                <a:solidFill>
                  <a:srgbClr val="FFFFFF"/>
                </a:solidFill>
              </a:rPr>
              <a:t>HeRO</a:t>
            </a:r>
            <a:r>
              <a:rPr lang="en-US" sz="1600">
                <a:solidFill>
                  <a:srgbClr val="FFFFFF"/>
                </a:solidFill>
              </a:rPr>
              <a:t> monitoring?)</a:t>
            </a:r>
          </a:p>
          <a:p>
            <a:r>
              <a:rPr lang="en-US" sz="1600">
                <a:solidFill>
                  <a:srgbClr val="FFFFFF"/>
                </a:solidFill>
              </a:rPr>
              <a:t>Other automated surveillance system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8C6D81F-F61E-CE5C-429B-EF0E553D5402}"/>
              </a:ext>
            </a:extLst>
          </p:cNvPr>
          <p:cNvSpPr txBox="1"/>
          <p:nvPr/>
        </p:nvSpPr>
        <p:spPr>
          <a:xfrm>
            <a:off x="49103" y="9094926"/>
            <a:ext cx="2743200" cy="3385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600" b="1">
                <a:solidFill>
                  <a:srgbClr val="FFFFFF"/>
                </a:solidFill>
              </a:rPr>
              <a:t>V. </a:t>
            </a:r>
            <a:r>
              <a:rPr lang="en-US" sz="1600" b="1" err="1">
                <a:solidFill>
                  <a:srgbClr val="FFFFFF"/>
                </a:solidFill>
              </a:rPr>
              <a:t>Reassessement</a:t>
            </a:r>
            <a:r>
              <a:rPr lang="en-US" sz="1600" b="1">
                <a:solidFill>
                  <a:srgbClr val="FFFFFF"/>
                </a:solidFill>
              </a:rPr>
              <a:t>*</a:t>
            </a:r>
            <a:r>
              <a:rPr lang="en-US" sz="1600"/>
              <a:t>​</a:t>
            </a:r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34EF154-6211-8F9D-9246-DADAAA810CF2}"/>
              </a:ext>
            </a:extLst>
          </p:cNvPr>
          <p:cNvSpPr txBox="1"/>
          <p:nvPr/>
        </p:nvSpPr>
        <p:spPr>
          <a:xfrm>
            <a:off x="2430369" y="4428779"/>
            <a:ext cx="2743200" cy="55399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171450" indent="-171450">
              <a:buFont typeface="Wingdings"/>
              <a:buChar char="q"/>
            </a:pPr>
            <a:r>
              <a:rPr lang="en-US" sz="1000">
                <a:solidFill>
                  <a:srgbClr val="FFFFFF"/>
                </a:solidFill>
              </a:rPr>
              <a:t>Patient looks unwell</a:t>
            </a:r>
            <a:endParaRPr lang="en-US" sz="1000"/>
          </a:p>
          <a:p>
            <a:pPr marL="171450" indent="-171450">
              <a:buFont typeface="Wingdings"/>
              <a:buChar char="q"/>
            </a:pPr>
            <a:r>
              <a:rPr lang="en-US" sz="1000">
                <a:solidFill>
                  <a:srgbClr val="FFFFFF"/>
                </a:solidFill>
              </a:rPr>
              <a:t>Chills and sweat</a:t>
            </a:r>
          </a:p>
          <a:p>
            <a:pPr marL="171450" indent="-171450">
              <a:buFont typeface="Wingdings"/>
              <a:buChar char="q"/>
            </a:pPr>
            <a:r>
              <a:rPr lang="en-US" sz="1000">
                <a:solidFill>
                  <a:srgbClr val="FFFFFF"/>
                </a:solidFill>
              </a:rPr>
              <a:t>Fever/muscle pain</a:t>
            </a:r>
          </a:p>
        </p:txBody>
      </p:sp>
    </p:spTree>
    <p:extLst>
      <p:ext uri="{BB962C8B-B14F-4D97-AF65-F5344CB8AC3E}">
        <p14:creationId xmlns:p14="http://schemas.microsoft.com/office/powerpoint/2010/main" val="416910131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12298BE8B41E94B9EC5207F13CB82F4" ma:contentTypeVersion="12" ma:contentTypeDescription="Ein neues Dokument erstellen." ma:contentTypeScope="" ma:versionID="12bad74b6de7e951c24e636ea02454ff">
  <xsd:schema xmlns:xsd="http://www.w3.org/2001/XMLSchema" xmlns:xs="http://www.w3.org/2001/XMLSchema" xmlns:p="http://schemas.microsoft.com/office/2006/metadata/properties" xmlns:ns2="42a53d68-a39c-4f8e-acc5-c89b3f6004d6" xmlns:ns3="e21b767a-2313-49de-9915-822d698695f6" targetNamespace="http://schemas.microsoft.com/office/2006/metadata/properties" ma:root="true" ma:fieldsID="047690e52ad1f406c8959a5b65844a0c" ns2:_="" ns3:_="">
    <xsd:import namespace="42a53d68-a39c-4f8e-acc5-c89b3f6004d6"/>
    <xsd:import namespace="e21b767a-2313-49de-9915-822d698695f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a53d68-a39c-4f8e-acc5-c89b3f6004d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Bildmarkierungen" ma:readOnly="false" ma:fieldId="{5cf76f15-5ced-4ddc-b409-7134ff3c332f}" ma:taxonomyMulti="true" ma:sspId="d5e0d348-c81f-4c34-8b5f-49c66684377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21b767a-2313-49de-9915-822d698695f6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75ee7f61-4a1f-4aef-9446-13103fa5890b}" ma:internalName="TaxCatchAll" ma:showField="CatchAllData" ma:web="e21b767a-2313-49de-9915-822d698695f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21b767a-2313-49de-9915-822d698695f6" xsi:nil="true"/>
    <lcf76f155ced4ddcb4097134ff3c332f xmlns="42a53d68-a39c-4f8e-acc5-c89b3f6004d6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72FA888-7B49-4781-9931-438280EC4AB8}"/>
</file>

<file path=customXml/itemProps2.xml><?xml version="1.0" encoding="utf-8"?>
<ds:datastoreItem xmlns:ds="http://schemas.openxmlformats.org/officeDocument/2006/customXml" ds:itemID="{1EDBC623-A08C-4A3C-A9F4-D7E8019A672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C21A810-9CEB-4D48-A232-D0C7E3D4E3D3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Custom</PresentationFormat>
  <Paragraphs>0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Thème Office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Le Guennec Sophie</dc:creator>
  <cp:lastModifiedBy>Le Guennec Sophie</cp:lastModifiedBy>
  <cp:revision>9</cp:revision>
  <dcterms:created xsi:type="dcterms:W3CDTF">2025-09-08T13:16:09Z</dcterms:created>
  <dcterms:modified xsi:type="dcterms:W3CDTF">2025-10-16T08:49:45Z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0x010100A12298BE8B41E94B9EC5207F13CB82F4</vt:lpwstr>
  </property>
</Properties>
</file>